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08" r:id="rId1"/>
  </p:sldMasterIdLst>
  <p:notesMasterIdLst>
    <p:notesMasterId r:id="rId12"/>
  </p:notesMasterIdLst>
  <p:sldIdLst>
    <p:sldId id="257" r:id="rId2"/>
    <p:sldId id="270" r:id="rId3"/>
    <p:sldId id="265" r:id="rId4"/>
    <p:sldId id="259" r:id="rId5"/>
    <p:sldId id="264" r:id="rId6"/>
    <p:sldId id="267" r:id="rId7"/>
    <p:sldId id="266" r:id="rId8"/>
    <p:sldId id="268" r:id="rId9"/>
    <p:sldId id="271" r:id="rId10"/>
    <p:sldId id="262" r:id="rId11"/>
  </p:sldIdLst>
  <p:sldSz cx="9144000" cy="6858000" type="screen4x3"/>
  <p:notesSz cx="6858000" cy="9144000"/>
  <p:embeddedFontLst>
    <p:embeddedFont>
      <p:font typeface="United Sans Cd Md" pitchFamily="50" charset="0"/>
      <p:regular r:id="rId13"/>
    </p:embeddedFont>
    <p:embeddedFont>
      <p:font typeface="Acumin Pro ExtraCondensed Smbd" panose="020B0708020202020204" pitchFamily="34" charset="0"/>
      <p:regular r:id="rId14"/>
      <p:bold r:id="rId15"/>
      <p:italic r:id="rId16"/>
      <p:boldItalic r:id="rId17"/>
    </p:embeddedFont>
    <p:embeddedFont>
      <p:font typeface="Acumin Pro Semibold" panose="020B0704020202020204" pitchFamily="34" charset="0"/>
      <p:regular r:id="rId18"/>
      <p:bold r:id="rId19"/>
      <p:italic r:id="rId20"/>
      <p:boldItalic r:id="rId21"/>
    </p:embeddedFont>
    <p:embeddedFont>
      <p:font typeface="United Sans Reg Medium"/>
      <p:regular r:id="rId22"/>
    </p:embeddedFont>
    <p:embeddedFont>
      <p:font typeface="Calibri" panose="020F0502020204030204" pitchFamily="34" charset="0"/>
      <p:regular r:id="rId23"/>
      <p:bold r:id="rId24"/>
      <p:italic r:id="rId25"/>
      <p:boldItalic r:id="rId26"/>
    </p:embeddedFont>
    <p:embeddedFont>
      <p:font typeface="Acumin Pro SemiCondensed" panose="020B0506020202020204" pitchFamily="34" charset="0"/>
      <p:regular r:id="rId27"/>
      <p:bold r:id="rId28"/>
      <p:italic r:id="rId29"/>
      <p:boldItalic r:id="rId30"/>
    </p:embeddedFont>
    <p:embeddedFont>
      <p:font typeface="Acumin Pro" panose="020B0504020202020204" pitchFamily="34" charset="0"/>
      <p:regular r:id="rId31"/>
      <p:bold r:id="rId32"/>
      <p:italic r:id="rId33"/>
      <p:boldItalic r:id="rId34"/>
    </p:embeddedFont>
    <p:embeddedFont>
      <p:font typeface="Acumin Pro ExtraCondensed" panose="020B0508020202020204" pitchFamily="34" charset="0"/>
      <p:regular r:id="rId35"/>
      <p:bold r:id="rId36"/>
      <p:italic r:id="rId37"/>
      <p:boldItalic r:id="rId38"/>
    </p:embeddedFont>
    <p:embeddedFont>
      <p:font typeface="Acumin Pro Medium" panose="020B0604020202020204" pitchFamily="34" charset="0"/>
      <p:regular r:id="rId39"/>
      <p: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ker, Debra L" initials="WDL" lastIdx="1" clrIdx="0">
    <p:extLst>
      <p:ext uri="{19B8F6BF-5375-455C-9EA6-DF929625EA0E}">
        <p15:presenceInfo xmlns:p15="http://schemas.microsoft.com/office/powerpoint/2012/main" userId="S-1-5-21-2147685005-3481175987-295382041-1108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74"/>
  </p:normalViewPr>
  <p:slideViewPr>
    <p:cSldViewPr snapToGrid="0" snapToObjects="1">
      <p:cViewPr varScale="1">
        <p:scale>
          <a:sx n="69" d="100"/>
          <a:sy n="69" d="100"/>
        </p:scale>
        <p:origin x="1224" y="4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3" Type="http://schemas.openxmlformats.org/officeDocument/2006/relationships/slide" Target="slides/slide2.xml"/><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font" Target="fonts/font2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465D2-D419-4737-9F35-B69F4751134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2B2E44F-C7CD-48DE-96EC-D3E5D54F74EF}">
      <dgm:prSet phldrT="[Text]" custT="1"/>
      <dgm:spPr/>
      <dgm:t>
        <a:bodyPr/>
        <a:lstStyle/>
        <a:p>
          <a:pPr algn="ctr"/>
          <a:r>
            <a:rPr lang="en-US" sz="1600" dirty="0" smtClean="0"/>
            <a:t>Preserve And Strengthen Diversity Owned Business</a:t>
          </a:r>
          <a:endParaRPr lang="en-US" sz="1600" dirty="0"/>
        </a:p>
      </dgm:t>
    </dgm:pt>
    <dgm:pt modelId="{ABBFEF72-92D1-4824-9034-285FD8CBA322}" type="parTrans" cxnId="{9BB4EBB5-AAED-4AAF-B0D8-3F9A90ABE29D}">
      <dgm:prSet/>
      <dgm:spPr/>
      <dgm:t>
        <a:bodyPr/>
        <a:lstStyle/>
        <a:p>
          <a:endParaRPr lang="en-US">
            <a:solidFill>
              <a:schemeClr val="accent4"/>
            </a:solidFill>
          </a:endParaRPr>
        </a:p>
      </dgm:t>
    </dgm:pt>
    <dgm:pt modelId="{FC75E318-3B26-45B7-A1BE-382E3D8A2826}" type="sibTrans" cxnId="{9BB4EBB5-AAED-4AAF-B0D8-3F9A90ABE29D}">
      <dgm:prSet/>
      <dgm:spPr/>
      <dgm:t>
        <a:bodyPr/>
        <a:lstStyle/>
        <a:p>
          <a:endParaRPr lang="en-US">
            <a:solidFill>
              <a:schemeClr val="accent4"/>
            </a:solidFill>
          </a:endParaRPr>
        </a:p>
      </dgm:t>
    </dgm:pt>
    <dgm:pt modelId="{8DA7DDE1-C8F8-40C6-B75D-E92C792F4F65}">
      <dgm:prSet phldrT="[Text]" custT="1"/>
      <dgm:spPr/>
      <dgm:t>
        <a:bodyPr/>
        <a:lstStyle/>
        <a:p>
          <a:pPr algn="ctr"/>
          <a:r>
            <a:rPr lang="en-US" sz="1600" dirty="0" smtClean="0"/>
            <a:t>Implement Standard Reporting Tools And  Processes For Prime Contractors</a:t>
          </a:r>
          <a:endParaRPr lang="en-US" sz="1600" dirty="0"/>
        </a:p>
      </dgm:t>
    </dgm:pt>
    <dgm:pt modelId="{5E4F3266-3106-4B2D-8E1D-954157DAAF97}" type="parTrans" cxnId="{CBB87D60-1E50-4D42-B830-1F100E726E3D}">
      <dgm:prSet/>
      <dgm:spPr/>
      <dgm:t>
        <a:bodyPr/>
        <a:lstStyle/>
        <a:p>
          <a:endParaRPr lang="en-US">
            <a:solidFill>
              <a:schemeClr val="accent4"/>
            </a:solidFill>
          </a:endParaRPr>
        </a:p>
      </dgm:t>
    </dgm:pt>
    <dgm:pt modelId="{2F61F91F-714E-4118-99E8-5233744724E7}" type="sibTrans" cxnId="{CBB87D60-1E50-4D42-B830-1F100E726E3D}">
      <dgm:prSet/>
      <dgm:spPr/>
      <dgm:t>
        <a:bodyPr/>
        <a:lstStyle/>
        <a:p>
          <a:endParaRPr lang="en-US">
            <a:solidFill>
              <a:schemeClr val="accent4"/>
            </a:solidFill>
          </a:endParaRPr>
        </a:p>
      </dgm:t>
    </dgm:pt>
    <dgm:pt modelId="{EB324A6F-5DCE-4926-AA9B-3E7D3C65096B}">
      <dgm:prSet phldrT="[Text]" custT="1"/>
      <dgm:spPr/>
      <dgm:t>
        <a:bodyPr/>
        <a:lstStyle/>
        <a:p>
          <a:pPr algn="ctr"/>
          <a:r>
            <a:rPr lang="en-US" sz="1600" dirty="0" smtClean="0"/>
            <a:t>Enhance  Relationships And Grow Contract Opportunities 	</a:t>
          </a:r>
          <a:endParaRPr lang="en-US" sz="1600" dirty="0"/>
        </a:p>
      </dgm:t>
    </dgm:pt>
    <dgm:pt modelId="{2ED10E81-9C88-4FBC-B71A-80D54BB218F6}" type="parTrans" cxnId="{2F7BFD9E-0111-4D29-B75A-2D3EF1813163}">
      <dgm:prSet/>
      <dgm:spPr/>
      <dgm:t>
        <a:bodyPr/>
        <a:lstStyle/>
        <a:p>
          <a:endParaRPr lang="en-US">
            <a:solidFill>
              <a:schemeClr val="accent4"/>
            </a:solidFill>
          </a:endParaRPr>
        </a:p>
      </dgm:t>
    </dgm:pt>
    <dgm:pt modelId="{62392AB4-9664-45A6-89F8-F81F1036D8B0}" type="sibTrans" cxnId="{2F7BFD9E-0111-4D29-B75A-2D3EF1813163}">
      <dgm:prSet/>
      <dgm:spPr/>
      <dgm:t>
        <a:bodyPr/>
        <a:lstStyle/>
        <a:p>
          <a:endParaRPr lang="en-US">
            <a:solidFill>
              <a:schemeClr val="accent4"/>
            </a:solidFill>
          </a:endParaRPr>
        </a:p>
      </dgm:t>
    </dgm:pt>
    <dgm:pt modelId="{0FCC20BA-C2BC-479B-9D43-685D33F638AC}">
      <dgm:prSet phldrT="[Text]" custT="1"/>
      <dgm:spPr/>
      <dgm:t>
        <a:bodyPr/>
        <a:lstStyle/>
        <a:p>
          <a:pPr algn="ctr"/>
          <a:r>
            <a:rPr lang="en-US" sz="1600" dirty="0" smtClean="0"/>
            <a:t>Business Opportunities Availability  Postings</a:t>
          </a:r>
          <a:endParaRPr lang="en-US" sz="1600" dirty="0"/>
        </a:p>
      </dgm:t>
    </dgm:pt>
    <dgm:pt modelId="{D6989E76-7AD4-4CD5-84BB-8D4496A94C18}" type="parTrans" cxnId="{67DC0241-8EA1-40A8-A78E-97FA289D24EA}">
      <dgm:prSet/>
      <dgm:spPr/>
      <dgm:t>
        <a:bodyPr/>
        <a:lstStyle/>
        <a:p>
          <a:endParaRPr lang="en-US">
            <a:solidFill>
              <a:schemeClr val="accent4"/>
            </a:solidFill>
          </a:endParaRPr>
        </a:p>
      </dgm:t>
    </dgm:pt>
    <dgm:pt modelId="{D2661D99-60A2-447B-9BDE-9D62EA19D0DF}" type="sibTrans" cxnId="{67DC0241-8EA1-40A8-A78E-97FA289D24EA}">
      <dgm:prSet/>
      <dgm:spPr/>
      <dgm:t>
        <a:bodyPr/>
        <a:lstStyle/>
        <a:p>
          <a:endParaRPr lang="en-US">
            <a:solidFill>
              <a:schemeClr val="accent4"/>
            </a:solidFill>
          </a:endParaRPr>
        </a:p>
      </dgm:t>
    </dgm:pt>
    <dgm:pt modelId="{8042FBF6-8D6D-49EB-8185-F69F55EDB22B}">
      <dgm:prSet phldrT="[Text]" custT="1"/>
      <dgm:spPr/>
      <dgm:t>
        <a:bodyPr/>
        <a:lstStyle/>
        <a:p>
          <a:pPr algn="ctr"/>
          <a:r>
            <a:rPr lang="en-US" sz="1600" dirty="0" smtClean="0"/>
            <a:t>System Generated Reporting Reminders</a:t>
          </a:r>
          <a:endParaRPr lang="en-US" sz="1600" dirty="0"/>
        </a:p>
      </dgm:t>
    </dgm:pt>
    <dgm:pt modelId="{03583BBE-FCC5-42F3-9C04-733DE95623FD}" type="parTrans" cxnId="{396A0414-41D4-46B4-BD92-38D4D766A3C2}">
      <dgm:prSet/>
      <dgm:spPr/>
      <dgm:t>
        <a:bodyPr/>
        <a:lstStyle/>
        <a:p>
          <a:endParaRPr lang="en-US">
            <a:solidFill>
              <a:schemeClr val="accent4"/>
            </a:solidFill>
          </a:endParaRPr>
        </a:p>
      </dgm:t>
    </dgm:pt>
    <dgm:pt modelId="{9683397A-BE59-4E86-BC07-26B573780AF4}" type="sibTrans" cxnId="{396A0414-41D4-46B4-BD92-38D4D766A3C2}">
      <dgm:prSet/>
      <dgm:spPr/>
      <dgm:t>
        <a:bodyPr/>
        <a:lstStyle/>
        <a:p>
          <a:endParaRPr lang="en-US">
            <a:solidFill>
              <a:schemeClr val="accent4"/>
            </a:solidFill>
          </a:endParaRPr>
        </a:p>
      </dgm:t>
    </dgm:pt>
    <dgm:pt modelId="{5C14DDD5-645F-44A2-8EA2-0BFA4E34BB83}">
      <dgm:prSet phldrT="[Text]" custT="1"/>
      <dgm:spPr/>
      <dgm:t>
        <a:bodyPr/>
        <a:lstStyle/>
        <a:p>
          <a:pPr algn="ctr"/>
          <a:r>
            <a:rPr lang="en-US" sz="1600" dirty="0" smtClean="0"/>
            <a:t>Strategic Supplier Business Review</a:t>
          </a:r>
          <a:endParaRPr lang="en-US" sz="1600" dirty="0"/>
        </a:p>
      </dgm:t>
    </dgm:pt>
    <dgm:pt modelId="{FEFDE987-C127-4665-BA91-3857A5D7F0BF}" type="parTrans" cxnId="{9308EEA2-50BD-4615-85D1-CC9D5D8CE69B}">
      <dgm:prSet/>
      <dgm:spPr/>
      <dgm:t>
        <a:bodyPr/>
        <a:lstStyle/>
        <a:p>
          <a:endParaRPr lang="en-US">
            <a:solidFill>
              <a:schemeClr val="accent4"/>
            </a:solidFill>
          </a:endParaRPr>
        </a:p>
      </dgm:t>
    </dgm:pt>
    <dgm:pt modelId="{B504CA38-5E8D-4F0B-ADC3-A9BEDE12FC45}" type="sibTrans" cxnId="{9308EEA2-50BD-4615-85D1-CC9D5D8CE69B}">
      <dgm:prSet/>
      <dgm:spPr/>
      <dgm:t>
        <a:bodyPr/>
        <a:lstStyle/>
        <a:p>
          <a:endParaRPr lang="en-US">
            <a:solidFill>
              <a:schemeClr val="accent4"/>
            </a:solidFill>
          </a:endParaRPr>
        </a:p>
      </dgm:t>
    </dgm:pt>
    <dgm:pt modelId="{9B2F6D56-69FA-4F1A-8633-29B71665E9DB}">
      <dgm:prSet phldrT="[Text]" custT="1"/>
      <dgm:spPr/>
      <dgm:t>
        <a:bodyPr/>
        <a:lstStyle/>
        <a:p>
          <a:pPr algn="ctr"/>
          <a:r>
            <a:rPr lang="en-US" sz="1600" dirty="0" smtClean="0"/>
            <a:t> Outreach  Events</a:t>
          </a:r>
          <a:endParaRPr lang="en-US" sz="1600" dirty="0"/>
        </a:p>
      </dgm:t>
    </dgm:pt>
    <dgm:pt modelId="{42235282-2573-475F-8330-A42E9972E30D}" type="parTrans" cxnId="{5F94D2C2-5AB2-40E4-8DA6-1D885A92AD43}">
      <dgm:prSet/>
      <dgm:spPr/>
      <dgm:t>
        <a:bodyPr/>
        <a:lstStyle/>
        <a:p>
          <a:endParaRPr lang="en-US">
            <a:solidFill>
              <a:schemeClr val="accent4"/>
            </a:solidFill>
          </a:endParaRPr>
        </a:p>
      </dgm:t>
    </dgm:pt>
    <dgm:pt modelId="{C416C839-C72D-498D-8116-0FA5EF04AA7A}" type="sibTrans" cxnId="{5F94D2C2-5AB2-40E4-8DA6-1D885A92AD43}">
      <dgm:prSet/>
      <dgm:spPr/>
      <dgm:t>
        <a:bodyPr/>
        <a:lstStyle/>
        <a:p>
          <a:endParaRPr lang="en-US">
            <a:solidFill>
              <a:schemeClr val="accent4"/>
            </a:solidFill>
          </a:endParaRPr>
        </a:p>
      </dgm:t>
    </dgm:pt>
    <dgm:pt modelId="{36F76C07-651C-4BEB-B76C-D71148419E6B}">
      <dgm:prSet phldrT="[Text]" custT="1"/>
      <dgm:spPr/>
      <dgm:t>
        <a:bodyPr/>
        <a:lstStyle/>
        <a:p>
          <a:pPr algn="ctr"/>
          <a:r>
            <a:rPr lang="en-US" sz="1600" dirty="0" smtClean="0"/>
            <a:t>Educational Materials </a:t>
          </a:r>
          <a:endParaRPr lang="en-US" sz="1600" dirty="0"/>
        </a:p>
      </dgm:t>
    </dgm:pt>
    <dgm:pt modelId="{0B85AB3F-D73B-447D-858C-E4E9B9B65B4E}" type="parTrans" cxnId="{4C46089E-8C3F-4E56-95BC-B375A566AE86}">
      <dgm:prSet/>
      <dgm:spPr/>
      <dgm:t>
        <a:bodyPr/>
        <a:lstStyle/>
        <a:p>
          <a:endParaRPr lang="en-US">
            <a:solidFill>
              <a:schemeClr val="accent4"/>
            </a:solidFill>
          </a:endParaRPr>
        </a:p>
      </dgm:t>
    </dgm:pt>
    <dgm:pt modelId="{922FF396-B56A-4637-84DF-A63B0B5A5936}" type="sibTrans" cxnId="{4C46089E-8C3F-4E56-95BC-B375A566AE86}">
      <dgm:prSet/>
      <dgm:spPr/>
      <dgm:t>
        <a:bodyPr/>
        <a:lstStyle/>
        <a:p>
          <a:endParaRPr lang="en-US">
            <a:solidFill>
              <a:schemeClr val="accent4"/>
            </a:solidFill>
          </a:endParaRPr>
        </a:p>
      </dgm:t>
    </dgm:pt>
    <dgm:pt modelId="{777E4B6C-B392-439D-9BD7-DAF614D7A1B5}">
      <dgm:prSet phldrT="[Text]" custT="1"/>
      <dgm:spPr/>
      <dgm:t>
        <a:bodyPr/>
        <a:lstStyle/>
        <a:p>
          <a:pPr algn="ctr"/>
          <a:r>
            <a:rPr lang="en-US" sz="1600" dirty="0" smtClean="0"/>
            <a:t>Strategic Plan</a:t>
          </a:r>
          <a:endParaRPr lang="en-US" sz="1600" dirty="0"/>
        </a:p>
      </dgm:t>
    </dgm:pt>
    <dgm:pt modelId="{4AB61B45-32C0-43D0-9B41-A506A49E093D}" type="parTrans" cxnId="{FAEB4E09-9790-4EE1-8A4E-A99D830C4653}">
      <dgm:prSet/>
      <dgm:spPr/>
      <dgm:t>
        <a:bodyPr/>
        <a:lstStyle/>
        <a:p>
          <a:endParaRPr lang="en-US"/>
        </a:p>
      </dgm:t>
    </dgm:pt>
    <dgm:pt modelId="{C6819466-F861-4163-82D0-59CC86909AF2}" type="sibTrans" cxnId="{FAEB4E09-9790-4EE1-8A4E-A99D830C4653}">
      <dgm:prSet/>
      <dgm:spPr/>
      <dgm:t>
        <a:bodyPr/>
        <a:lstStyle/>
        <a:p>
          <a:endParaRPr lang="en-US"/>
        </a:p>
      </dgm:t>
    </dgm:pt>
    <dgm:pt modelId="{4C6BF9FD-E0D9-4622-9FF1-27F80852BC27}">
      <dgm:prSet phldrT="[Text]" custT="1"/>
      <dgm:spPr/>
      <dgm:t>
        <a:bodyPr/>
        <a:lstStyle/>
        <a:p>
          <a:pPr algn="ctr"/>
          <a:r>
            <a:rPr lang="en-US" sz="1600" dirty="0" smtClean="0"/>
            <a:t>Monthly Reporting </a:t>
          </a:r>
          <a:endParaRPr lang="en-US" sz="1600" dirty="0"/>
        </a:p>
      </dgm:t>
    </dgm:pt>
    <dgm:pt modelId="{4D0F7703-25DE-421B-9298-A21E1BD5D355}" type="parTrans" cxnId="{FF303E26-65B3-403D-996F-125CE1F56B56}">
      <dgm:prSet/>
      <dgm:spPr/>
      <dgm:t>
        <a:bodyPr/>
        <a:lstStyle/>
        <a:p>
          <a:endParaRPr lang="en-US"/>
        </a:p>
      </dgm:t>
    </dgm:pt>
    <dgm:pt modelId="{4F50B653-0E33-4AD8-B1DF-E6066C98B8CA}" type="sibTrans" cxnId="{FF303E26-65B3-403D-996F-125CE1F56B56}">
      <dgm:prSet/>
      <dgm:spPr/>
      <dgm:t>
        <a:bodyPr/>
        <a:lstStyle/>
        <a:p>
          <a:endParaRPr lang="en-US"/>
        </a:p>
      </dgm:t>
    </dgm:pt>
    <dgm:pt modelId="{E5AF4D66-1AEE-42A2-9CFA-A7DE0866ACA6}">
      <dgm:prSet phldrT="[Text]" custT="1"/>
      <dgm:spPr/>
      <dgm:t>
        <a:bodyPr/>
        <a:lstStyle/>
        <a:p>
          <a:pPr algn="ctr"/>
          <a:r>
            <a:rPr lang="en-US" sz="1600" dirty="0" smtClean="0"/>
            <a:t> Inclusion Standards In Bids And  Request For Proposals</a:t>
          </a:r>
          <a:endParaRPr lang="en-US" sz="1600" dirty="0"/>
        </a:p>
      </dgm:t>
    </dgm:pt>
    <dgm:pt modelId="{78EEE9C3-ADA8-47B7-93AE-7E26F73E8206}" type="sibTrans" cxnId="{100219CE-628E-405C-AFEB-DF22A7A599C8}">
      <dgm:prSet/>
      <dgm:spPr/>
      <dgm:t>
        <a:bodyPr/>
        <a:lstStyle/>
        <a:p>
          <a:endParaRPr lang="en-US">
            <a:solidFill>
              <a:schemeClr val="accent4"/>
            </a:solidFill>
          </a:endParaRPr>
        </a:p>
      </dgm:t>
    </dgm:pt>
    <dgm:pt modelId="{2E5D7117-DFA7-4B87-A04E-A9EA3D7834B6}" type="parTrans" cxnId="{100219CE-628E-405C-AFEB-DF22A7A599C8}">
      <dgm:prSet/>
      <dgm:spPr/>
      <dgm:t>
        <a:bodyPr/>
        <a:lstStyle/>
        <a:p>
          <a:endParaRPr lang="en-US">
            <a:solidFill>
              <a:schemeClr val="accent4"/>
            </a:solidFill>
          </a:endParaRPr>
        </a:p>
      </dgm:t>
    </dgm:pt>
    <dgm:pt modelId="{035B0103-A4C4-47D1-80D2-4EDE9308F759}">
      <dgm:prSet phldrT="[Text]" custT="1"/>
      <dgm:spPr/>
      <dgm:t>
        <a:bodyPr/>
        <a:lstStyle/>
        <a:p>
          <a:pPr algn="ctr"/>
          <a:r>
            <a:rPr lang="en-US" sz="1600" dirty="0" smtClean="0"/>
            <a:t> State Of Indiana  Certification Focused  Clinics</a:t>
          </a:r>
          <a:endParaRPr lang="en-US" sz="1600" dirty="0"/>
        </a:p>
      </dgm:t>
    </dgm:pt>
    <dgm:pt modelId="{3F7DF348-5D47-4C71-8082-1C6DD5994419}" type="parTrans" cxnId="{A6630E64-F897-4601-B7C3-392A718D8A30}">
      <dgm:prSet/>
      <dgm:spPr/>
      <dgm:t>
        <a:bodyPr/>
        <a:lstStyle/>
        <a:p>
          <a:endParaRPr lang="en-US"/>
        </a:p>
      </dgm:t>
    </dgm:pt>
    <dgm:pt modelId="{12811A09-2FC7-4EE2-AF8D-53A7F6203E3C}" type="sibTrans" cxnId="{A6630E64-F897-4601-B7C3-392A718D8A30}">
      <dgm:prSet/>
      <dgm:spPr/>
      <dgm:t>
        <a:bodyPr/>
        <a:lstStyle/>
        <a:p>
          <a:endParaRPr lang="en-US"/>
        </a:p>
      </dgm:t>
    </dgm:pt>
    <dgm:pt modelId="{A71798A1-5216-4578-9AD3-26C5FBB3BDC6}" type="pres">
      <dgm:prSet presAssocID="{92C465D2-D419-4737-9F35-B69F47511343}" presName="theList" presStyleCnt="0">
        <dgm:presLayoutVars>
          <dgm:dir/>
          <dgm:animLvl val="lvl"/>
          <dgm:resizeHandles val="exact"/>
        </dgm:presLayoutVars>
      </dgm:prSet>
      <dgm:spPr/>
      <dgm:t>
        <a:bodyPr/>
        <a:lstStyle/>
        <a:p>
          <a:endParaRPr lang="en-US"/>
        </a:p>
      </dgm:t>
    </dgm:pt>
    <dgm:pt modelId="{0599D006-47C1-4D52-A675-92A8DDBBFEFE}" type="pres">
      <dgm:prSet presAssocID="{D2B2E44F-C7CD-48DE-96EC-D3E5D54F74EF}" presName="compNode" presStyleCnt="0"/>
      <dgm:spPr/>
      <dgm:t>
        <a:bodyPr/>
        <a:lstStyle/>
        <a:p>
          <a:endParaRPr lang="en-US"/>
        </a:p>
      </dgm:t>
    </dgm:pt>
    <dgm:pt modelId="{BC7318E4-6A70-4817-B8CE-01F64A71BB66}" type="pres">
      <dgm:prSet presAssocID="{D2B2E44F-C7CD-48DE-96EC-D3E5D54F74EF}" presName="aNode" presStyleLbl="bgShp" presStyleIdx="0" presStyleCnt="3"/>
      <dgm:spPr/>
      <dgm:t>
        <a:bodyPr/>
        <a:lstStyle/>
        <a:p>
          <a:endParaRPr lang="en-US"/>
        </a:p>
      </dgm:t>
    </dgm:pt>
    <dgm:pt modelId="{2A8F5E49-B510-4443-AAED-D3097156F4E7}" type="pres">
      <dgm:prSet presAssocID="{D2B2E44F-C7CD-48DE-96EC-D3E5D54F74EF}" presName="textNode" presStyleLbl="bgShp" presStyleIdx="0" presStyleCnt="3"/>
      <dgm:spPr/>
      <dgm:t>
        <a:bodyPr/>
        <a:lstStyle/>
        <a:p>
          <a:endParaRPr lang="en-US"/>
        </a:p>
      </dgm:t>
    </dgm:pt>
    <dgm:pt modelId="{A15F171C-540C-43B0-9C32-A08C5CE935EC}" type="pres">
      <dgm:prSet presAssocID="{D2B2E44F-C7CD-48DE-96EC-D3E5D54F74EF}" presName="compChildNode" presStyleCnt="0"/>
      <dgm:spPr/>
      <dgm:t>
        <a:bodyPr/>
        <a:lstStyle/>
        <a:p>
          <a:endParaRPr lang="en-US"/>
        </a:p>
      </dgm:t>
    </dgm:pt>
    <dgm:pt modelId="{ACB662A1-6D30-42DD-A6EE-1CA03777A614}" type="pres">
      <dgm:prSet presAssocID="{D2B2E44F-C7CD-48DE-96EC-D3E5D54F74EF}" presName="theInnerList" presStyleCnt="0"/>
      <dgm:spPr/>
      <dgm:t>
        <a:bodyPr/>
        <a:lstStyle/>
        <a:p>
          <a:endParaRPr lang="en-US"/>
        </a:p>
      </dgm:t>
    </dgm:pt>
    <dgm:pt modelId="{0DD0F758-3D50-4898-9227-FAD1CE7B5A28}" type="pres">
      <dgm:prSet presAssocID="{777E4B6C-B392-439D-9BD7-DAF614D7A1B5}" presName="childNode" presStyleLbl="node1" presStyleIdx="0" presStyleCnt="9">
        <dgm:presLayoutVars>
          <dgm:bulletEnabled val="1"/>
        </dgm:presLayoutVars>
      </dgm:prSet>
      <dgm:spPr/>
      <dgm:t>
        <a:bodyPr/>
        <a:lstStyle/>
        <a:p>
          <a:endParaRPr lang="en-US"/>
        </a:p>
      </dgm:t>
    </dgm:pt>
    <dgm:pt modelId="{7CA95AFF-4C4B-43EC-A2C5-F33928CF17B3}" type="pres">
      <dgm:prSet presAssocID="{777E4B6C-B392-439D-9BD7-DAF614D7A1B5}" presName="aSpace2" presStyleCnt="0"/>
      <dgm:spPr/>
    </dgm:pt>
    <dgm:pt modelId="{8DD102FC-2A23-4DDC-9355-C0F05C99EB83}" type="pres">
      <dgm:prSet presAssocID="{9B2F6D56-69FA-4F1A-8633-29B71665E9DB}" presName="childNode" presStyleLbl="node1" presStyleIdx="1" presStyleCnt="9">
        <dgm:presLayoutVars>
          <dgm:bulletEnabled val="1"/>
        </dgm:presLayoutVars>
      </dgm:prSet>
      <dgm:spPr/>
      <dgm:t>
        <a:bodyPr/>
        <a:lstStyle/>
        <a:p>
          <a:endParaRPr lang="en-US"/>
        </a:p>
      </dgm:t>
    </dgm:pt>
    <dgm:pt modelId="{A3598C36-F4EC-4CB1-921E-67EFE58683A0}" type="pres">
      <dgm:prSet presAssocID="{9B2F6D56-69FA-4F1A-8633-29B71665E9DB}" presName="aSpace2" presStyleCnt="0"/>
      <dgm:spPr/>
      <dgm:t>
        <a:bodyPr/>
        <a:lstStyle/>
        <a:p>
          <a:endParaRPr lang="en-US"/>
        </a:p>
      </dgm:t>
    </dgm:pt>
    <dgm:pt modelId="{BBAFDF6E-BBD8-478B-984C-6969A90DF45E}" type="pres">
      <dgm:prSet presAssocID="{36F76C07-651C-4BEB-B76C-D71148419E6B}" presName="childNode" presStyleLbl="node1" presStyleIdx="2" presStyleCnt="9">
        <dgm:presLayoutVars>
          <dgm:bulletEnabled val="1"/>
        </dgm:presLayoutVars>
      </dgm:prSet>
      <dgm:spPr/>
      <dgm:t>
        <a:bodyPr/>
        <a:lstStyle/>
        <a:p>
          <a:endParaRPr lang="en-US"/>
        </a:p>
      </dgm:t>
    </dgm:pt>
    <dgm:pt modelId="{AC2BC657-1BBF-41AC-B005-DCEF154DFF19}" type="pres">
      <dgm:prSet presAssocID="{D2B2E44F-C7CD-48DE-96EC-D3E5D54F74EF}" presName="aSpace" presStyleCnt="0"/>
      <dgm:spPr/>
      <dgm:t>
        <a:bodyPr/>
        <a:lstStyle/>
        <a:p>
          <a:endParaRPr lang="en-US"/>
        </a:p>
      </dgm:t>
    </dgm:pt>
    <dgm:pt modelId="{E800D167-CCB3-4988-BE8D-AE4CF3D22D72}" type="pres">
      <dgm:prSet presAssocID="{EB324A6F-5DCE-4926-AA9B-3E7D3C65096B}" presName="compNode" presStyleCnt="0"/>
      <dgm:spPr/>
      <dgm:t>
        <a:bodyPr/>
        <a:lstStyle/>
        <a:p>
          <a:endParaRPr lang="en-US"/>
        </a:p>
      </dgm:t>
    </dgm:pt>
    <dgm:pt modelId="{C2567586-ED95-45DD-8123-57E7968B3A39}" type="pres">
      <dgm:prSet presAssocID="{EB324A6F-5DCE-4926-AA9B-3E7D3C65096B}" presName="aNode" presStyleLbl="bgShp" presStyleIdx="1" presStyleCnt="3"/>
      <dgm:spPr/>
      <dgm:t>
        <a:bodyPr/>
        <a:lstStyle/>
        <a:p>
          <a:endParaRPr lang="en-US"/>
        </a:p>
      </dgm:t>
    </dgm:pt>
    <dgm:pt modelId="{250265D5-BAD4-4C9C-A86C-862D3AD45B15}" type="pres">
      <dgm:prSet presAssocID="{EB324A6F-5DCE-4926-AA9B-3E7D3C65096B}" presName="textNode" presStyleLbl="bgShp" presStyleIdx="1" presStyleCnt="3"/>
      <dgm:spPr/>
      <dgm:t>
        <a:bodyPr/>
        <a:lstStyle/>
        <a:p>
          <a:endParaRPr lang="en-US"/>
        </a:p>
      </dgm:t>
    </dgm:pt>
    <dgm:pt modelId="{0780DC82-E075-4C2B-862E-1444E267AC6C}" type="pres">
      <dgm:prSet presAssocID="{EB324A6F-5DCE-4926-AA9B-3E7D3C65096B}" presName="compChildNode" presStyleCnt="0"/>
      <dgm:spPr/>
      <dgm:t>
        <a:bodyPr/>
        <a:lstStyle/>
        <a:p>
          <a:endParaRPr lang="en-US"/>
        </a:p>
      </dgm:t>
    </dgm:pt>
    <dgm:pt modelId="{5B2F615E-917F-40A5-B7EC-7F3703AB4DF0}" type="pres">
      <dgm:prSet presAssocID="{EB324A6F-5DCE-4926-AA9B-3E7D3C65096B}" presName="theInnerList" presStyleCnt="0"/>
      <dgm:spPr/>
      <dgm:t>
        <a:bodyPr/>
        <a:lstStyle/>
        <a:p>
          <a:endParaRPr lang="en-US"/>
        </a:p>
      </dgm:t>
    </dgm:pt>
    <dgm:pt modelId="{30C68254-B614-4C63-A036-2F3104397A4D}" type="pres">
      <dgm:prSet presAssocID="{E5AF4D66-1AEE-42A2-9CFA-A7DE0866ACA6}" presName="childNode" presStyleLbl="node1" presStyleIdx="3" presStyleCnt="9">
        <dgm:presLayoutVars>
          <dgm:bulletEnabled val="1"/>
        </dgm:presLayoutVars>
      </dgm:prSet>
      <dgm:spPr/>
      <dgm:t>
        <a:bodyPr/>
        <a:lstStyle/>
        <a:p>
          <a:endParaRPr lang="en-US"/>
        </a:p>
      </dgm:t>
    </dgm:pt>
    <dgm:pt modelId="{2C05F2AC-B252-473D-8191-10AF36D97702}" type="pres">
      <dgm:prSet presAssocID="{E5AF4D66-1AEE-42A2-9CFA-A7DE0866ACA6}" presName="aSpace2" presStyleCnt="0"/>
      <dgm:spPr/>
      <dgm:t>
        <a:bodyPr/>
        <a:lstStyle/>
        <a:p>
          <a:endParaRPr lang="en-US"/>
        </a:p>
      </dgm:t>
    </dgm:pt>
    <dgm:pt modelId="{BCA48300-AC78-4BA1-A14F-F8EF104432E0}" type="pres">
      <dgm:prSet presAssocID="{0FCC20BA-C2BC-479B-9D43-685D33F638AC}" presName="childNode" presStyleLbl="node1" presStyleIdx="4" presStyleCnt="9">
        <dgm:presLayoutVars>
          <dgm:bulletEnabled val="1"/>
        </dgm:presLayoutVars>
      </dgm:prSet>
      <dgm:spPr/>
      <dgm:t>
        <a:bodyPr/>
        <a:lstStyle/>
        <a:p>
          <a:endParaRPr lang="en-US"/>
        </a:p>
      </dgm:t>
    </dgm:pt>
    <dgm:pt modelId="{933EE47C-B08E-4E2E-A24D-D08563890244}" type="pres">
      <dgm:prSet presAssocID="{0FCC20BA-C2BC-479B-9D43-685D33F638AC}" presName="aSpace2" presStyleCnt="0"/>
      <dgm:spPr/>
      <dgm:t>
        <a:bodyPr/>
        <a:lstStyle/>
        <a:p>
          <a:endParaRPr lang="en-US"/>
        </a:p>
      </dgm:t>
    </dgm:pt>
    <dgm:pt modelId="{8CE11AC8-6B8F-47D2-BDBA-513F43B2AB3A}" type="pres">
      <dgm:prSet presAssocID="{035B0103-A4C4-47D1-80D2-4EDE9308F759}" presName="childNode" presStyleLbl="node1" presStyleIdx="5" presStyleCnt="9">
        <dgm:presLayoutVars>
          <dgm:bulletEnabled val="1"/>
        </dgm:presLayoutVars>
      </dgm:prSet>
      <dgm:spPr/>
      <dgm:t>
        <a:bodyPr/>
        <a:lstStyle/>
        <a:p>
          <a:endParaRPr lang="en-US"/>
        </a:p>
      </dgm:t>
    </dgm:pt>
    <dgm:pt modelId="{549C7EB1-A404-4906-8CF5-B1FA8CB831C1}" type="pres">
      <dgm:prSet presAssocID="{EB324A6F-5DCE-4926-AA9B-3E7D3C65096B}" presName="aSpace" presStyleCnt="0"/>
      <dgm:spPr/>
      <dgm:t>
        <a:bodyPr/>
        <a:lstStyle/>
        <a:p>
          <a:endParaRPr lang="en-US"/>
        </a:p>
      </dgm:t>
    </dgm:pt>
    <dgm:pt modelId="{DFF29D39-F0A9-4B0A-AEEE-66B5E8F3DA37}" type="pres">
      <dgm:prSet presAssocID="{8DA7DDE1-C8F8-40C6-B75D-E92C792F4F65}" presName="compNode" presStyleCnt="0"/>
      <dgm:spPr/>
      <dgm:t>
        <a:bodyPr/>
        <a:lstStyle/>
        <a:p>
          <a:endParaRPr lang="en-US"/>
        </a:p>
      </dgm:t>
    </dgm:pt>
    <dgm:pt modelId="{501703FB-B02F-4744-A81B-320030FC8AA1}" type="pres">
      <dgm:prSet presAssocID="{8DA7DDE1-C8F8-40C6-B75D-E92C792F4F65}" presName="aNode" presStyleLbl="bgShp" presStyleIdx="2" presStyleCnt="3"/>
      <dgm:spPr/>
      <dgm:t>
        <a:bodyPr/>
        <a:lstStyle/>
        <a:p>
          <a:endParaRPr lang="en-US"/>
        </a:p>
      </dgm:t>
    </dgm:pt>
    <dgm:pt modelId="{AA1A270D-0514-4CD5-9602-37AFDD0CDC16}" type="pres">
      <dgm:prSet presAssocID="{8DA7DDE1-C8F8-40C6-B75D-E92C792F4F65}" presName="textNode" presStyleLbl="bgShp" presStyleIdx="2" presStyleCnt="3"/>
      <dgm:spPr/>
      <dgm:t>
        <a:bodyPr/>
        <a:lstStyle/>
        <a:p>
          <a:endParaRPr lang="en-US"/>
        </a:p>
      </dgm:t>
    </dgm:pt>
    <dgm:pt modelId="{54820A8E-49E0-458F-BB69-A263CE7A36B4}" type="pres">
      <dgm:prSet presAssocID="{8DA7DDE1-C8F8-40C6-B75D-E92C792F4F65}" presName="compChildNode" presStyleCnt="0"/>
      <dgm:spPr/>
      <dgm:t>
        <a:bodyPr/>
        <a:lstStyle/>
        <a:p>
          <a:endParaRPr lang="en-US"/>
        </a:p>
      </dgm:t>
    </dgm:pt>
    <dgm:pt modelId="{ACF16219-C761-4D7D-B26C-70AE34AC29DE}" type="pres">
      <dgm:prSet presAssocID="{8DA7DDE1-C8F8-40C6-B75D-E92C792F4F65}" presName="theInnerList" presStyleCnt="0"/>
      <dgm:spPr/>
      <dgm:t>
        <a:bodyPr/>
        <a:lstStyle/>
        <a:p>
          <a:endParaRPr lang="en-US"/>
        </a:p>
      </dgm:t>
    </dgm:pt>
    <dgm:pt modelId="{58810A0C-CCE5-4CBA-B0C2-D9B1F7AA6D17}" type="pres">
      <dgm:prSet presAssocID="{4C6BF9FD-E0D9-4622-9FF1-27F80852BC27}" presName="childNode" presStyleLbl="node1" presStyleIdx="6" presStyleCnt="9">
        <dgm:presLayoutVars>
          <dgm:bulletEnabled val="1"/>
        </dgm:presLayoutVars>
      </dgm:prSet>
      <dgm:spPr/>
      <dgm:t>
        <a:bodyPr/>
        <a:lstStyle/>
        <a:p>
          <a:endParaRPr lang="en-US"/>
        </a:p>
      </dgm:t>
    </dgm:pt>
    <dgm:pt modelId="{7D09C61E-4ADE-4ED5-8962-512BC6974FE6}" type="pres">
      <dgm:prSet presAssocID="{4C6BF9FD-E0D9-4622-9FF1-27F80852BC27}" presName="aSpace2" presStyleCnt="0"/>
      <dgm:spPr/>
    </dgm:pt>
    <dgm:pt modelId="{9FE8BF5F-9273-4010-BE80-BC081E398B43}" type="pres">
      <dgm:prSet presAssocID="{8042FBF6-8D6D-49EB-8185-F69F55EDB22B}" presName="childNode" presStyleLbl="node1" presStyleIdx="7" presStyleCnt="9">
        <dgm:presLayoutVars>
          <dgm:bulletEnabled val="1"/>
        </dgm:presLayoutVars>
      </dgm:prSet>
      <dgm:spPr/>
      <dgm:t>
        <a:bodyPr/>
        <a:lstStyle/>
        <a:p>
          <a:endParaRPr lang="en-US"/>
        </a:p>
      </dgm:t>
    </dgm:pt>
    <dgm:pt modelId="{97371B26-7F4B-4AB9-9CD2-673ED232CBE0}" type="pres">
      <dgm:prSet presAssocID="{8042FBF6-8D6D-49EB-8185-F69F55EDB22B}" presName="aSpace2" presStyleCnt="0"/>
      <dgm:spPr/>
      <dgm:t>
        <a:bodyPr/>
        <a:lstStyle/>
        <a:p>
          <a:endParaRPr lang="en-US"/>
        </a:p>
      </dgm:t>
    </dgm:pt>
    <dgm:pt modelId="{7CD14ACE-A440-4D2E-B6F4-721F97383223}" type="pres">
      <dgm:prSet presAssocID="{5C14DDD5-645F-44A2-8EA2-0BFA4E34BB83}" presName="childNode" presStyleLbl="node1" presStyleIdx="8" presStyleCnt="9">
        <dgm:presLayoutVars>
          <dgm:bulletEnabled val="1"/>
        </dgm:presLayoutVars>
      </dgm:prSet>
      <dgm:spPr/>
      <dgm:t>
        <a:bodyPr/>
        <a:lstStyle/>
        <a:p>
          <a:endParaRPr lang="en-US"/>
        </a:p>
      </dgm:t>
    </dgm:pt>
  </dgm:ptLst>
  <dgm:cxnLst>
    <dgm:cxn modelId="{983D97E3-7C9A-44DA-9031-0D89F580A343}" type="presOf" srcId="{EB324A6F-5DCE-4926-AA9B-3E7D3C65096B}" destId="{250265D5-BAD4-4C9C-A86C-862D3AD45B15}" srcOrd="1" destOrd="0" presId="urn:microsoft.com/office/officeart/2005/8/layout/lProcess2"/>
    <dgm:cxn modelId="{F8C29FB3-84D4-4E8A-8687-8B6FEE140805}" type="presOf" srcId="{36F76C07-651C-4BEB-B76C-D71148419E6B}" destId="{BBAFDF6E-BBD8-478B-984C-6969A90DF45E}" srcOrd="0" destOrd="0" presId="urn:microsoft.com/office/officeart/2005/8/layout/lProcess2"/>
    <dgm:cxn modelId="{CBB87D60-1E50-4D42-B830-1F100E726E3D}" srcId="{92C465D2-D419-4737-9F35-B69F47511343}" destId="{8DA7DDE1-C8F8-40C6-B75D-E92C792F4F65}" srcOrd="2" destOrd="0" parTransId="{5E4F3266-3106-4B2D-8E1D-954157DAAF97}" sibTransId="{2F61F91F-714E-4118-99E8-5233744724E7}"/>
    <dgm:cxn modelId="{C14CA342-AA3A-410B-B0C9-55DE7D8ADDD0}" type="presOf" srcId="{8DA7DDE1-C8F8-40C6-B75D-E92C792F4F65}" destId="{AA1A270D-0514-4CD5-9602-37AFDD0CDC16}" srcOrd="1" destOrd="0" presId="urn:microsoft.com/office/officeart/2005/8/layout/lProcess2"/>
    <dgm:cxn modelId="{C6296F63-5174-4414-BFAE-15F5C1FB9C10}" type="presOf" srcId="{D2B2E44F-C7CD-48DE-96EC-D3E5D54F74EF}" destId="{2A8F5E49-B510-4443-AAED-D3097156F4E7}" srcOrd="1" destOrd="0" presId="urn:microsoft.com/office/officeart/2005/8/layout/lProcess2"/>
    <dgm:cxn modelId="{5C379834-C5A2-4685-A004-A150A0706491}" type="presOf" srcId="{EB324A6F-5DCE-4926-AA9B-3E7D3C65096B}" destId="{C2567586-ED95-45DD-8123-57E7968B3A39}" srcOrd="0" destOrd="0" presId="urn:microsoft.com/office/officeart/2005/8/layout/lProcess2"/>
    <dgm:cxn modelId="{E2EECEFB-6FC9-49FA-A025-5A64253A8250}" type="presOf" srcId="{5C14DDD5-645F-44A2-8EA2-0BFA4E34BB83}" destId="{7CD14ACE-A440-4D2E-B6F4-721F97383223}" srcOrd="0" destOrd="0" presId="urn:microsoft.com/office/officeart/2005/8/layout/lProcess2"/>
    <dgm:cxn modelId="{2B759573-CCD4-4E79-AEB9-4008A8557432}" type="presOf" srcId="{4C6BF9FD-E0D9-4622-9FF1-27F80852BC27}" destId="{58810A0C-CCE5-4CBA-B0C2-D9B1F7AA6D17}" srcOrd="0" destOrd="0" presId="urn:microsoft.com/office/officeart/2005/8/layout/lProcess2"/>
    <dgm:cxn modelId="{C4416FB9-2E25-4B07-91DE-50B7AF77133E}" type="presOf" srcId="{0FCC20BA-C2BC-479B-9D43-685D33F638AC}" destId="{BCA48300-AC78-4BA1-A14F-F8EF104432E0}" srcOrd="0" destOrd="0" presId="urn:microsoft.com/office/officeart/2005/8/layout/lProcess2"/>
    <dgm:cxn modelId="{D81A003F-C811-45BF-B503-939443AFCC3A}" type="presOf" srcId="{92C465D2-D419-4737-9F35-B69F47511343}" destId="{A71798A1-5216-4578-9AD3-26C5FBB3BDC6}" srcOrd="0" destOrd="0" presId="urn:microsoft.com/office/officeart/2005/8/layout/lProcess2"/>
    <dgm:cxn modelId="{4C46089E-8C3F-4E56-95BC-B375A566AE86}" srcId="{D2B2E44F-C7CD-48DE-96EC-D3E5D54F74EF}" destId="{36F76C07-651C-4BEB-B76C-D71148419E6B}" srcOrd="2" destOrd="0" parTransId="{0B85AB3F-D73B-447D-858C-E4E9B9B65B4E}" sibTransId="{922FF396-B56A-4637-84DF-A63B0B5A5936}"/>
    <dgm:cxn modelId="{6BB1FF0C-A90A-4752-88F9-7575868380C9}" type="presOf" srcId="{D2B2E44F-C7CD-48DE-96EC-D3E5D54F74EF}" destId="{BC7318E4-6A70-4817-B8CE-01F64A71BB66}" srcOrd="0" destOrd="0" presId="urn:microsoft.com/office/officeart/2005/8/layout/lProcess2"/>
    <dgm:cxn modelId="{F27BE242-B641-45FD-B10D-D703740EA3A7}" type="presOf" srcId="{8DA7DDE1-C8F8-40C6-B75D-E92C792F4F65}" destId="{501703FB-B02F-4744-A81B-320030FC8AA1}" srcOrd="0" destOrd="0" presId="urn:microsoft.com/office/officeart/2005/8/layout/lProcess2"/>
    <dgm:cxn modelId="{67DC0241-8EA1-40A8-A78E-97FA289D24EA}" srcId="{EB324A6F-5DCE-4926-AA9B-3E7D3C65096B}" destId="{0FCC20BA-C2BC-479B-9D43-685D33F638AC}" srcOrd="1" destOrd="0" parTransId="{D6989E76-7AD4-4CD5-84BB-8D4496A94C18}" sibTransId="{D2661D99-60A2-447B-9BDE-9D62EA19D0DF}"/>
    <dgm:cxn modelId="{C3899469-7A28-42D0-86C8-A675A87CFB21}" type="presOf" srcId="{8042FBF6-8D6D-49EB-8185-F69F55EDB22B}" destId="{9FE8BF5F-9273-4010-BE80-BC081E398B43}" srcOrd="0" destOrd="0" presId="urn:microsoft.com/office/officeart/2005/8/layout/lProcess2"/>
    <dgm:cxn modelId="{D4937A96-7C7B-4A3E-849D-E17283D1647D}" type="presOf" srcId="{E5AF4D66-1AEE-42A2-9CFA-A7DE0866ACA6}" destId="{30C68254-B614-4C63-A036-2F3104397A4D}" srcOrd="0" destOrd="0" presId="urn:microsoft.com/office/officeart/2005/8/layout/lProcess2"/>
    <dgm:cxn modelId="{FAEB4E09-9790-4EE1-8A4E-A99D830C4653}" srcId="{D2B2E44F-C7CD-48DE-96EC-D3E5D54F74EF}" destId="{777E4B6C-B392-439D-9BD7-DAF614D7A1B5}" srcOrd="0" destOrd="0" parTransId="{4AB61B45-32C0-43D0-9B41-A506A49E093D}" sibTransId="{C6819466-F861-4163-82D0-59CC86909AF2}"/>
    <dgm:cxn modelId="{5F94D2C2-5AB2-40E4-8DA6-1D885A92AD43}" srcId="{D2B2E44F-C7CD-48DE-96EC-D3E5D54F74EF}" destId="{9B2F6D56-69FA-4F1A-8633-29B71665E9DB}" srcOrd="1" destOrd="0" parTransId="{42235282-2573-475F-8330-A42E9972E30D}" sibTransId="{C416C839-C72D-498D-8116-0FA5EF04AA7A}"/>
    <dgm:cxn modelId="{DA41F46C-6683-4FDD-AFD5-FE4BD2C5AD4C}" type="presOf" srcId="{035B0103-A4C4-47D1-80D2-4EDE9308F759}" destId="{8CE11AC8-6B8F-47D2-BDBA-513F43B2AB3A}" srcOrd="0" destOrd="0" presId="urn:microsoft.com/office/officeart/2005/8/layout/lProcess2"/>
    <dgm:cxn modelId="{49FE2857-2E62-4A0B-B36B-975432347402}" type="presOf" srcId="{777E4B6C-B392-439D-9BD7-DAF614D7A1B5}" destId="{0DD0F758-3D50-4898-9227-FAD1CE7B5A28}" srcOrd="0" destOrd="0" presId="urn:microsoft.com/office/officeart/2005/8/layout/lProcess2"/>
    <dgm:cxn modelId="{396A0414-41D4-46B4-BD92-38D4D766A3C2}" srcId="{8DA7DDE1-C8F8-40C6-B75D-E92C792F4F65}" destId="{8042FBF6-8D6D-49EB-8185-F69F55EDB22B}" srcOrd="1" destOrd="0" parTransId="{03583BBE-FCC5-42F3-9C04-733DE95623FD}" sibTransId="{9683397A-BE59-4E86-BC07-26B573780AF4}"/>
    <dgm:cxn modelId="{FF303E26-65B3-403D-996F-125CE1F56B56}" srcId="{8DA7DDE1-C8F8-40C6-B75D-E92C792F4F65}" destId="{4C6BF9FD-E0D9-4622-9FF1-27F80852BC27}" srcOrd="0" destOrd="0" parTransId="{4D0F7703-25DE-421B-9298-A21E1BD5D355}" sibTransId="{4F50B653-0E33-4AD8-B1DF-E6066C98B8CA}"/>
    <dgm:cxn modelId="{B0D6CA16-2668-4561-A566-03B403C80F5B}" type="presOf" srcId="{9B2F6D56-69FA-4F1A-8633-29B71665E9DB}" destId="{8DD102FC-2A23-4DDC-9355-C0F05C99EB83}" srcOrd="0" destOrd="0" presId="urn:microsoft.com/office/officeart/2005/8/layout/lProcess2"/>
    <dgm:cxn modelId="{2F7BFD9E-0111-4D29-B75A-2D3EF1813163}" srcId="{92C465D2-D419-4737-9F35-B69F47511343}" destId="{EB324A6F-5DCE-4926-AA9B-3E7D3C65096B}" srcOrd="1" destOrd="0" parTransId="{2ED10E81-9C88-4FBC-B71A-80D54BB218F6}" sibTransId="{62392AB4-9664-45A6-89F8-F81F1036D8B0}"/>
    <dgm:cxn modelId="{A6630E64-F897-4601-B7C3-392A718D8A30}" srcId="{EB324A6F-5DCE-4926-AA9B-3E7D3C65096B}" destId="{035B0103-A4C4-47D1-80D2-4EDE9308F759}" srcOrd="2" destOrd="0" parTransId="{3F7DF348-5D47-4C71-8082-1C6DD5994419}" sibTransId="{12811A09-2FC7-4EE2-AF8D-53A7F6203E3C}"/>
    <dgm:cxn modelId="{9308EEA2-50BD-4615-85D1-CC9D5D8CE69B}" srcId="{8DA7DDE1-C8F8-40C6-B75D-E92C792F4F65}" destId="{5C14DDD5-645F-44A2-8EA2-0BFA4E34BB83}" srcOrd="2" destOrd="0" parTransId="{FEFDE987-C127-4665-BA91-3857A5D7F0BF}" sibTransId="{B504CA38-5E8D-4F0B-ADC3-A9BEDE12FC45}"/>
    <dgm:cxn modelId="{9BB4EBB5-AAED-4AAF-B0D8-3F9A90ABE29D}" srcId="{92C465D2-D419-4737-9F35-B69F47511343}" destId="{D2B2E44F-C7CD-48DE-96EC-D3E5D54F74EF}" srcOrd="0" destOrd="0" parTransId="{ABBFEF72-92D1-4824-9034-285FD8CBA322}" sibTransId="{FC75E318-3B26-45B7-A1BE-382E3D8A2826}"/>
    <dgm:cxn modelId="{100219CE-628E-405C-AFEB-DF22A7A599C8}" srcId="{EB324A6F-5DCE-4926-AA9B-3E7D3C65096B}" destId="{E5AF4D66-1AEE-42A2-9CFA-A7DE0866ACA6}" srcOrd="0" destOrd="0" parTransId="{2E5D7117-DFA7-4B87-A04E-A9EA3D7834B6}" sibTransId="{78EEE9C3-ADA8-47B7-93AE-7E26F73E8206}"/>
    <dgm:cxn modelId="{A988D19C-C499-43B7-8F8B-343EFA2FF5C4}" type="presParOf" srcId="{A71798A1-5216-4578-9AD3-26C5FBB3BDC6}" destId="{0599D006-47C1-4D52-A675-92A8DDBBFEFE}" srcOrd="0" destOrd="0" presId="urn:microsoft.com/office/officeart/2005/8/layout/lProcess2"/>
    <dgm:cxn modelId="{9F62C81B-5EC1-4695-B7EC-AE7D57418658}" type="presParOf" srcId="{0599D006-47C1-4D52-A675-92A8DDBBFEFE}" destId="{BC7318E4-6A70-4817-B8CE-01F64A71BB66}" srcOrd="0" destOrd="0" presId="urn:microsoft.com/office/officeart/2005/8/layout/lProcess2"/>
    <dgm:cxn modelId="{E308B825-0017-4FCD-9DB1-09FF0FB63507}" type="presParOf" srcId="{0599D006-47C1-4D52-A675-92A8DDBBFEFE}" destId="{2A8F5E49-B510-4443-AAED-D3097156F4E7}" srcOrd="1" destOrd="0" presId="urn:microsoft.com/office/officeart/2005/8/layout/lProcess2"/>
    <dgm:cxn modelId="{A01BAB98-EDD1-415F-907B-2F3A17A558FC}" type="presParOf" srcId="{0599D006-47C1-4D52-A675-92A8DDBBFEFE}" destId="{A15F171C-540C-43B0-9C32-A08C5CE935EC}" srcOrd="2" destOrd="0" presId="urn:microsoft.com/office/officeart/2005/8/layout/lProcess2"/>
    <dgm:cxn modelId="{799AEC43-9AE3-4299-BC12-AAB633C2E419}" type="presParOf" srcId="{A15F171C-540C-43B0-9C32-A08C5CE935EC}" destId="{ACB662A1-6D30-42DD-A6EE-1CA03777A614}" srcOrd="0" destOrd="0" presId="urn:microsoft.com/office/officeart/2005/8/layout/lProcess2"/>
    <dgm:cxn modelId="{8AD4F2CC-0571-427A-BB87-8D2083FBB5C6}" type="presParOf" srcId="{ACB662A1-6D30-42DD-A6EE-1CA03777A614}" destId="{0DD0F758-3D50-4898-9227-FAD1CE7B5A28}" srcOrd="0" destOrd="0" presId="urn:microsoft.com/office/officeart/2005/8/layout/lProcess2"/>
    <dgm:cxn modelId="{2FCAC314-425B-4C21-87C2-0E2395C4267A}" type="presParOf" srcId="{ACB662A1-6D30-42DD-A6EE-1CA03777A614}" destId="{7CA95AFF-4C4B-43EC-A2C5-F33928CF17B3}" srcOrd="1" destOrd="0" presId="urn:microsoft.com/office/officeart/2005/8/layout/lProcess2"/>
    <dgm:cxn modelId="{1EE7FC86-8344-4C6C-825F-A938313F7B4A}" type="presParOf" srcId="{ACB662A1-6D30-42DD-A6EE-1CA03777A614}" destId="{8DD102FC-2A23-4DDC-9355-C0F05C99EB83}" srcOrd="2" destOrd="0" presId="urn:microsoft.com/office/officeart/2005/8/layout/lProcess2"/>
    <dgm:cxn modelId="{B4E6DF03-8C87-46B1-813C-854DD41BE1AB}" type="presParOf" srcId="{ACB662A1-6D30-42DD-A6EE-1CA03777A614}" destId="{A3598C36-F4EC-4CB1-921E-67EFE58683A0}" srcOrd="3" destOrd="0" presId="urn:microsoft.com/office/officeart/2005/8/layout/lProcess2"/>
    <dgm:cxn modelId="{50818DC4-7CE2-48B6-8C20-3CB72119574A}" type="presParOf" srcId="{ACB662A1-6D30-42DD-A6EE-1CA03777A614}" destId="{BBAFDF6E-BBD8-478B-984C-6969A90DF45E}" srcOrd="4" destOrd="0" presId="urn:microsoft.com/office/officeart/2005/8/layout/lProcess2"/>
    <dgm:cxn modelId="{F9CC687E-CF91-46AC-AFC8-419E70F82C26}" type="presParOf" srcId="{A71798A1-5216-4578-9AD3-26C5FBB3BDC6}" destId="{AC2BC657-1BBF-41AC-B005-DCEF154DFF19}" srcOrd="1" destOrd="0" presId="urn:microsoft.com/office/officeart/2005/8/layout/lProcess2"/>
    <dgm:cxn modelId="{00B4914C-E55E-4231-91C3-9718BB2CAA3A}" type="presParOf" srcId="{A71798A1-5216-4578-9AD3-26C5FBB3BDC6}" destId="{E800D167-CCB3-4988-BE8D-AE4CF3D22D72}" srcOrd="2" destOrd="0" presId="urn:microsoft.com/office/officeart/2005/8/layout/lProcess2"/>
    <dgm:cxn modelId="{792ECF67-CD83-4D28-9436-8392EAB918AC}" type="presParOf" srcId="{E800D167-CCB3-4988-BE8D-AE4CF3D22D72}" destId="{C2567586-ED95-45DD-8123-57E7968B3A39}" srcOrd="0" destOrd="0" presId="urn:microsoft.com/office/officeart/2005/8/layout/lProcess2"/>
    <dgm:cxn modelId="{CCBD1E51-0BB4-4C96-91D7-2D93E1104F97}" type="presParOf" srcId="{E800D167-CCB3-4988-BE8D-AE4CF3D22D72}" destId="{250265D5-BAD4-4C9C-A86C-862D3AD45B15}" srcOrd="1" destOrd="0" presId="urn:microsoft.com/office/officeart/2005/8/layout/lProcess2"/>
    <dgm:cxn modelId="{68AAD4FD-41A9-41A3-B473-5A5AEE7460D5}" type="presParOf" srcId="{E800D167-CCB3-4988-BE8D-AE4CF3D22D72}" destId="{0780DC82-E075-4C2B-862E-1444E267AC6C}" srcOrd="2" destOrd="0" presId="urn:microsoft.com/office/officeart/2005/8/layout/lProcess2"/>
    <dgm:cxn modelId="{166C8E4A-C1C7-4EE1-841B-3AA3F8B90892}" type="presParOf" srcId="{0780DC82-E075-4C2B-862E-1444E267AC6C}" destId="{5B2F615E-917F-40A5-B7EC-7F3703AB4DF0}" srcOrd="0" destOrd="0" presId="urn:microsoft.com/office/officeart/2005/8/layout/lProcess2"/>
    <dgm:cxn modelId="{D52A8600-A18A-4E14-BF42-F85FD4AF90EC}" type="presParOf" srcId="{5B2F615E-917F-40A5-B7EC-7F3703AB4DF0}" destId="{30C68254-B614-4C63-A036-2F3104397A4D}" srcOrd="0" destOrd="0" presId="urn:microsoft.com/office/officeart/2005/8/layout/lProcess2"/>
    <dgm:cxn modelId="{3444EFE1-83A1-4C3F-B3ED-6C91316EE28B}" type="presParOf" srcId="{5B2F615E-917F-40A5-B7EC-7F3703AB4DF0}" destId="{2C05F2AC-B252-473D-8191-10AF36D97702}" srcOrd="1" destOrd="0" presId="urn:microsoft.com/office/officeart/2005/8/layout/lProcess2"/>
    <dgm:cxn modelId="{74216C4A-D0E1-4313-B7E0-82D6112CF9E6}" type="presParOf" srcId="{5B2F615E-917F-40A5-B7EC-7F3703AB4DF0}" destId="{BCA48300-AC78-4BA1-A14F-F8EF104432E0}" srcOrd="2" destOrd="0" presId="urn:microsoft.com/office/officeart/2005/8/layout/lProcess2"/>
    <dgm:cxn modelId="{68BAA337-4C57-4ED0-B3E5-B9EAE3C6D80A}" type="presParOf" srcId="{5B2F615E-917F-40A5-B7EC-7F3703AB4DF0}" destId="{933EE47C-B08E-4E2E-A24D-D08563890244}" srcOrd="3" destOrd="0" presId="urn:microsoft.com/office/officeart/2005/8/layout/lProcess2"/>
    <dgm:cxn modelId="{6FDADD86-CAA9-4085-B572-FF3BFCB49293}" type="presParOf" srcId="{5B2F615E-917F-40A5-B7EC-7F3703AB4DF0}" destId="{8CE11AC8-6B8F-47D2-BDBA-513F43B2AB3A}" srcOrd="4" destOrd="0" presId="urn:microsoft.com/office/officeart/2005/8/layout/lProcess2"/>
    <dgm:cxn modelId="{C3CEF8B7-DF50-456A-B297-2F1421BA8E2E}" type="presParOf" srcId="{A71798A1-5216-4578-9AD3-26C5FBB3BDC6}" destId="{549C7EB1-A404-4906-8CF5-B1FA8CB831C1}" srcOrd="3" destOrd="0" presId="urn:microsoft.com/office/officeart/2005/8/layout/lProcess2"/>
    <dgm:cxn modelId="{1828ED63-B498-4A4E-8F5C-37EC15A04DE5}" type="presParOf" srcId="{A71798A1-5216-4578-9AD3-26C5FBB3BDC6}" destId="{DFF29D39-F0A9-4B0A-AEEE-66B5E8F3DA37}" srcOrd="4" destOrd="0" presId="urn:microsoft.com/office/officeart/2005/8/layout/lProcess2"/>
    <dgm:cxn modelId="{31B569A6-9384-494E-AB6D-910671992835}" type="presParOf" srcId="{DFF29D39-F0A9-4B0A-AEEE-66B5E8F3DA37}" destId="{501703FB-B02F-4744-A81B-320030FC8AA1}" srcOrd="0" destOrd="0" presId="urn:microsoft.com/office/officeart/2005/8/layout/lProcess2"/>
    <dgm:cxn modelId="{AED83083-BCDE-4794-BEB4-8308ABF320DF}" type="presParOf" srcId="{DFF29D39-F0A9-4B0A-AEEE-66B5E8F3DA37}" destId="{AA1A270D-0514-4CD5-9602-37AFDD0CDC16}" srcOrd="1" destOrd="0" presId="urn:microsoft.com/office/officeart/2005/8/layout/lProcess2"/>
    <dgm:cxn modelId="{9C6A5C15-189A-40F3-AD34-AEC1AF56C02C}" type="presParOf" srcId="{DFF29D39-F0A9-4B0A-AEEE-66B5E8F3DA37}" destId="{54820A8E-49E0-458F-BB69-A263CE7A36B4}" srcOrd="2" destOrd="0" presId="urn:microsoft.com/office/officeart/2005/8/layout/lProcess2"/>
    <dgm:cxn modelId="{5F33E692-C7F2-401A-AF32-E73AE4DCA790}" type="presParOf" srcId="{54820A8E-49E0-458F-BB69-A263CE7A36B4}" destId="{ACF16219-C761-4D7D-B26C-70AE34AC29DE}" srcOrd="0" destOrd="0" presId="urn:microsoft.com/office/officeart/2005/8/layout/lProcess2"/>
    <dgm:cxn modelId="{95C3B4B7-0DD7-4C10-9E79-D732112A279B}" type="presParOf" srcId="{ACF16219-C761-4D7D-B26C-70AE34AC29DE}" destId="{58810A0C-CCE5-4CBA-B0C2-D9B1F7AA6D17}" srcOrd="0" destOrd="0" presId="urn:microsoft.com/office/officeart/2005/8/layout/lProcess2"/>
    <dgm:cxn modelId="{5E3C0E15-DAC0-463B-8DE3-4D7B7457FF1F}" type="presParOf" srcId="{ACF16219-C761-4D7D-B26C-70AE34AC29DE}" destId="{7D09C61E-4ADE-4ED5-8962-512BC6974FE6}" srcOrd="1" destOrd="0" presId="urn:microsoft.com/office/officeart/2005/8/layout/lProcess2"/>
    <dgm:cxn modelId="{DA11422D-BF86-4BBD-8752-92F5C837242F}" type="presParOf" srcId="{ACF16219-C761-4D7D-B26C-70AE34AC29DE}" destId="{9FE8BF5F-9273-4010-BE80-BC081E398B43}" srcOrd="2" destOrd="0" presId="urn:microsoft.com/office/officeart/2005/8/layout/lProcess2"/>
    <dgm:cxn modelId="{120FD9E3-A30E-4AE0-AC7E-C59DDD1DC4B0}" type="presParOf" srcId="{ACF16219-C761-4D7D-B26C-70AE34AC29DE}" destId="{97371B26-7F4B-4AB9-9CD2-673ED232CBE0}" srcOrd="3" destOrd="0" presId="urn:microsoft.com/office/officeart/2005/8/layout/lProcess2"/>
    <dgm:cxn modelId="{05B280D0-10F3-43FD-BFC9-B45542A579BA}" type="presParOf" srcId="{ACF16219-C761-4D7D-B26C-70AE34AC29DE}" destId="{7CD14ACE-A440-4D2E-B6F4-721F97383223}"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318E4-6A70-4817-B8CE-01F64A71BB66}">
      <dsp:nvSpPr>
        <dsp:cNvPr id="0" name=""/>
        <dsp:cNvSpPr/>
      </dsp:nvSpPr>
      <dsp:spPr>
        <a:xfrm>
          <a:off x="992" y="0"/>
          <a:ext cx="2581331" cy="49119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Preserve And Strengthen Diversity Owned Business</a:t>
          </a:r>
          <a:endParaRPr lang="en-US" sz="1600" kern="1200" dirty="0"/>
        </a:p>
      </dsp:txBody>
      <dsp:txXfrm>
        <a:off x="992" y="0"/>
        <a:ext cx="2581331" cy="1473586"/>
      </dsp:txXfrm>
    </dsp:sp>
    <dsp:sp modelId="{0DD0F758-3D50-4898-9227-FAD1CE7B5A28}">
      <dsp:nvSpPr>
        <dsp:cNvPr id="0" name=""/>
        <dsp:cNvSpPr/>
      </dsp:nvSpPr>
      <dsp:spPr>
        <a:xfrm>
          <a:off x="259125" y="1474005"/>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Strategic Plan</a:t>
          </a:r>
          <a:endParaRPr lang="en-US" sz="1600" kern="1200" dirty="0"/>
        </a:p>
      </dsp:txBody>
      <dsp:txXfrm>
        <a:off x="287389" y="1502269"/>
        <a:ext cx="2008537" cy="908474"/>
      </dsp:txXfrm>
    </dsp:sp>
    <dsp:sp modelId="{8DD102FC-2A23-4DDC-9355-C0F05C99EB83}">
      <dsp:nvSpPr>
        <dsp:cNvPr id="0" name=""/>
        <dsp:cNvSpPr/>
      </dsp:nvSpPr>
      <dsp:spPr>
        <a:xfrm>
          <a:off x="259125" y="2587470"/>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 Outreach  Events</a:t>
          </a:r>
          <a:endParaRPr lang="en-US" sz="1600" kern="1200" dirty="0"/>
        </a:p>
      </dsp:txBody>
      <dsp:txXfrm>
        <a:off x="287389" y="2615734"/>
        <a:ext cx="2008537" cy="908474"/>
      </dsp:txXfrm>
    </dsp:sp>
    <dsp:sp modelId="{BBAFDF6E-BBD8-478B-984C-6969A90DF45E}">
      <dsp:nvSpPr>
        <dsp:cNvPr id="0" name=""/>
        <dsp:cNvSpPr/>
      </dsp:nvSpPr>
      <dsp:spPr>
        <a:xfrm>
          <a:off x="259125" y="3700934"/>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Educational Materials </a:t>
          </a:r>
          <a:endParaRPr lang="en-US" sz="1600" kern="1200" dirty="0"/>
        </a:p>
      </dsp:txBody>
      <dsp:txXfrm>
        <a:off x="287389" y="3729198"/>
        <a:ext cx="2008537" cy="908474"/>
      </dsp:txXfrm>
    </dsp:sp>
    <dsp:sp modelId="{C2567586-ED95-45DD-8123-57E7968B3A39}">
      <dsp:nvSpPr>
        <dsp:cNvPr id="0" name=""/>
        <dsp:cNvSpPr/>
      </dsp:nvSpPr>
      <dsp:spPr>
        <a:xfrm>
          <a:off x="2775924" y="0"/>
          <a:ext cx="2581331" cy="49119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Enhance  Relationships And Grow Contract Opportunities 	</a:t>
          </a:r>
          <a:endParaRPr lang="en-US" sz="1600" kern="1200" dirty="0"/>
        </a:p>
      </dsp:txBody>
      <dsp:txXfrm>
        <a:off x="2775924" y="0"/>
        <a:ext cx="2581331" cy="1473586"/>
      </dsp:txXfrm>
    </dsp:sp>
    <dsp:sp modelId="{30C68254-B614-4C63-A036-2F3104397A4D}">
      <dsp:nvSpPr>
        <dsp:cNvPr id="0" name=""/>
        <dsp:cNvSpPr/>
      </dsp:nvSpPr>
      <dsp:spPr>
        <a:xfrm>
          <a:off x="3034057" y="1474005"/>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 Inclusion Standards In Bids And  Request For Proposals</a:t>
          </a:r>
          <a:endParaRPr lang="en-US" sz="1600" kern="1200" dirty="0"/>
        </a:p>
      </dsp:txBody>
      <dsp:txXfrm>
        <a:off x="3062321" y="1502269"/>
        <a:ext cx="2008537" cy="908474"/>
      </dsp:txXfrm>
    </dsp:sp>
    <dsp:sp modelId="{BCA48300-AC78-4BA1-A14F-F8EF104432E0}">
      <dsp:nvSpPr>
        <dsp:cNvPr id="0" name=""/>
        <dsp:cNvSpPr/>
      </dsp:nvSpPr>
      <dsp:spPr>
        <a:xfrm>
          <a:off x="3034057" y="2587470"/>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Business Opportunities Availability  Postings</a:t>
          </a:r>
          <a:endParaRPr lang="en-US" sz="1600" kern="1200" dirty="0"/>
        </a:p>
      </dsp:txBody>
      <dsp:txXfrm>
        <a:off x="3062321" y="2615734"/>
        <a:ext cx="2008537" cy="908474"/>
      </dsp:txXfrm>
    </dsp:sp>
    <dsp:sp modelId="{8CE11AC8-6B8F-47D2-BDBA-513F43B2AB3A}">
      <dsp:nvSpPr>
        <dsp:cNvPr id="0" name=""/>
        <dsp:cNvSpPr/>
      </dsp:nvSpPr>
      <dsp:spPr>
        <a:xfrm>
          <a:off x="3034057" y="3700934"/>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 State Of Indiana  Certification Focused  Clinics</a:t>
          </a:r>
          <a:endParaRPr lang="en-US" sz="1600" kern="1200" dirty="0"/>
        </a:p>
      </dsp:txBody>
      <dsp:txXfrm>
        <a:off x="3062321" y="3729198"/>
        <a:ext cx="2008537" cy="908474"/>
      </dsp:txXfrm>
    </dsp:sp>
    <dsp:sp modelId="{501703FB-B02F-4744-A81B-320030FC8AA1}">
      <dsp:nvSpPr>
        <dsp:cNvPr id="0" name=""/>
        <dsp:cNvSpPr/>
      </dsp:nvSpPr>
      <dsp:spPr>
        <a:xfrm>
          <a:off x="5550855" y="0"/>
          <a:ext cx="2581331" cy="49119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Implement Standard Reporting Tools And  Processes For Prime Contractors</a:t>
          </a:r>
          <a:endParaRPr lang="en-US" sz="1600" kern="1200" dirty="0"/>
        </a:p>
      </dsp:txBody>
      <dsp:txXfrm>
        <a:off x="5550855" y="0"/>
        <a:ext cx="2581331" cy="1473586"/>
      </dsp:txXfrm>
    </dsp:sp>
    <dsp:sp modelId="{58810A0C-CCE5-4CBA-B0C2-D9B1F7AA6D17}">
      <dsp:nvSpPr>
        <dsp:cNvPr id="0" name=""/>
        <dsp:cNvSpPr/>
      </dsp:nvSpPr>
      <dsp:spPr>
        <a:xfrm>
          <a:off x="5808988" y="1474005"/>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Monthly Reporting </a:t>
          </a:r>
          <a:endParaRPr lang="en-US" sz="1600" kern="1200" dirty="0"/>
        </a:p>
      </dsp:txBody>
      <dsp:txXfrm>
        <a:off x="5837252" y="1502269"/>
        <a:ext cx="2008537" cy="908474"/>
      </dsp:txXfrm>
    </dsp:sp>
    <dsp:sp modelId="{9FE8BF5F-9273-4010-BE80-BC081E398B43}">
      <dsp:nvSpPr>
        <dsp:cNvPr id="0" name=""/>
        <dsp:cNvSpPr/>
      </dsp:nvSpPr>
      <dsp:spPr>
        <a:xfrm>
          <a:off x="5808988" y="2587470"/>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System Generated Reporting Reminders</a:t>
          </a:r>
          <a:endParaRPr lang="en-US" sz="1600" kern="1200" dirty="0"/>
        </a:p>
      </dsp:txBody>
      <dsp:txXfrm>
        <a:off x="5837252" y="2615734"/>
        <a:ext cx="2008537" cy="908474"/>
      </dsp:txXfrm>
    </dsp:sp>
    <dsp:sp modelId="{7CD14ACE-A440-4D2E-B6F4-721F97383223}">
      <dsp:nvSpPr>
        <dsp:cNvPr id="0" name=""/>
        <dsp:cNvSpPr/>
      </dsp:nvSpPr>
      <dsp:spPr>
        <a:xfrm>
          <a:off x="5808988" y="3700934"/>
          <a:ext cx="2065065" cy="96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Strategic Supplier Business Review</a:t>
          </a:r>
          <a:endParaRPr lang="en-US" sz="1600" kern="1200" dirty="0"/>
        </a:p>
      </dsp:txBody>
      <dsp:txXfrm>
        <a:off x="5837252" y="3729198"/>
        <a:ext cx="2008537" cy="90847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9F53F-654D-48B0-B5C0-4150F10CF30E}" type="datetimeFigureOut">
              <a:rPr lang="en-US" smtClean="0"/>
              <a:t>10/5/2020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28C68-58F1-4905-90AD-E53AD7F24696}" type="slidenum">
              <a:rPr lang="en-US" smtClean="0"/>
              <a:t>‹#›</a:t>
            </a:fld>
            <a:endParaRPr lang="en-US" dirty="0"/>
          </a:p>
        </p:txBody>
      </p:sp>
    </p:spTree>
    <p:extLst>
      <p:ext uri="{BB962C8B-B14F-4D97-AF65-F5344CB8AC3E}">
        <p14:creationId xmlns:p14="http://schemas.microsoft.com/office/powerpoint/2010/main" val="3748597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supplierdiversity@purdue.ed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for your time today.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hope that you are better educated on the Request</a:t>
            </a:r>
            <a:r>
              <a:rPr lang="en-US" sz="1200" kern="1200" baseline="0" dirty="0" smtClean="0">
                <a:solidFill>
                  <a:schemeClr val="tx1"/>
                </a:solidFill>
                <a:effectLst/>
                <a:latin typeface="+mn-lt"/>
                <a:ea typeface="+mn-ea"/>
                <a:cs typeface="+mn-cs"/>
              </a:rPr>
              <a:t> For Proposal</a:t>
            </a:r>
            <a:r>
              <a:rPr lang="en-US" sz="1200" kern="1200" dirty="0" smtClean="0">
                <a:solidFill>
                  <a:schemeClr val="tx1"/>
                </a:solidFill>
                <a:effectLst/>
                <a:latin typeface="+mn-lt"/>
                <a:ea typeface="+mn-ea"/>
                <a:cs typeface="+mn-cs"/>
              </a:rPr>
              <a:t> process and can use the knowledge and tools to build a winning response.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Look for more educational sessions as Purdue continues to leverage the power of sharing knowledge and skills with the aspiration of increasing principal contracts with women, minority and veteran owned businesses, driving economic development, business growth, and job creation.</a:t>
            </a:r>
          </a:p>
          <a:p>
            <a:endParaRPr lang="en-US" dirty="0" smtClean="0"/>
          </a:p>
          <a:p>
            <a:r>
              <a:rPr lang="en-US" dirty="0" smtClean="0"/>
              <a:t>If you have questions please submit them to </a:t>
            </a:r>
            <a:r>
              <a:rPr lang="en-US" dirty="0" smtClean="0">
                <a:hlinkClick r:id="rId3"/>
              </a:rPr>
              <a:t>supplierdiversity@purdue.edu</a:t>
            </a:r>
            <a:r>
              <a:rPr lang="en-US" dirty="0" smtClean="0"/>
              <a:t>. </a:t>
            </a:r>
          </a:p>
          <a:p>
            <a:endParaRPr lang="en-US" dirty="0" smtClean="0"/>
          </a:p>
          <a:p>
            <a:r>
              <a:rPr lang="en-US" baseline="0" dirty="0" smtClean="0"/>
              <a:t>You may now close the internet browser window.</a:t>
            </a:r>
            <a:endParaRPr lang="en-US" dirty="0" smtClean="0"/>
          </a:p>
        </p:txBody>
      </p:sp>
      <p:sp>
        <p:nvSpPr>
          <p:cNvPr id="4" name="Slide Number Placeholder 3"/>
          <p:cNvSpPr>
            <a:spLocks noGrp="1"/>
          </p:cNvSpPr>
          <p:nvPr>
            <p:ph type="sldNum" sz="quarter" idx="10"/>
          </p:nvPr>
        </p:nvSpPr>
        <p:spPr/>
        <p:txBody>
          <a:bodyPr/>
          <a:lstStyle/>
          <a:p>
            <a:fld id="{6D428C68-58F1-4905-90AD-E53AD7F24696}" type="slidenum">
              <a:rPr lang="en-US" smtClean="0"/>
              <a:t>9</a:t>
            </a:fld>
            <a:endParaRPr lang="en-US" dirty="0"/>
          </a:p>
        </p:txBody>
      </p:sp>
    </p:spTree>
    <p:extLst>
      <p:ext uri="{BB962C8B-B14F-4D97-AF65-F5344CB8AC3E}">
        <p14:creationId xmlns:p14="http://schemas.microsoft.com/office/powerpoint/2010/main" val="3580540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110838" y="1877220"/>
            <a:ext cx="6128758" cy="1938992"/>
          </a:xfrm>
          <a:prstGeom prst="rect">
            <a:avLst/>
          </a:prstGeom>
          <a:noFill/>
        </p:spPr>
        <p:txBody>
          <a:bodyPr wrap="square" lIns="0" tIns="0" rIns="0" bIns="0" rtlCol="0">
            <a:spAutoFit/>
          </a:bodyPr>
          <a:lstStyle/>
          <a:p>
            <a:r>
              <a:rPr lang="en-US"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a:t>
            </a:r>
            <a:br>
              <a:rPr lang="en-US" dirty="0">
                <a:solidFill>
                  <a:schemeClr val="bg1"/>
                </a:solidFill>
                <a:effectLst/>
                <a:latin typeface="Acumin Pro" panose="020B0504020202020204" pitchFamily="34" charset="77"/>
              </a:rPr>
            </a:br>
            <a:r>
              <a:rPr lang="en-US" dirty="0">
                <a:solidFill>
                  <a:schemeClr val="bg1"/>
                </a:solidFill>
                <a:effectLst/>
                <a:latin typeface="Acumin Pro" panose="020B0504020202020204" pitchFamily="34" charset="77"/>
              </a:rPr>
              <a:t>to the PowerPoint template could impact accessibility by those with disabilities. Follow the instructions provided by Microsoft Office to ensure that your PowerPoint presentations are accessible to all users:</a:t>
            </a:r>
            <a:endParaRPr lang="en-US"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110837" y="4133385"/>
            <a:ext cx="5765747" cy="754822"/>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p:nvPicPr>
        <p:blipFill>
          <a:blip r:embed="rId2"/>
          <a:stretch>
            <a:fillRect/>
          </a:stretch>
        </p:blipFill>
        <p:spPr>
          <a:xfrm>
            <a:off x="383868" y="6059042"/>
            <a:ext cx="1908400" cy="34159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6" y="6202177"/>
            <a:ext cx="856701" cy="323968"/>
          </a:xfrm>
        </p:spPr>
        <p:txBody>
          <a:bodyPr/>
          <a:lstStyle>
            <a:lvl1pPr>
              <a:defRPr>
                <a:solidFill>
                  <a:schemeClr val="accent4">
                    <a:alpha val="70000"/>
                  </a:schemeClr>
                </a:solidFill>
              </a:defRPr>
            </a:lvl1pPr>
          </a:lstStyle>
          <a:p>
            <a:fld id="{C3020839-27BF-4498-B204-EC0EC93BEF9C}" type="datetime1">
              <a:rPr lang="en-US" smtClean="0"/>
              <a:t>10/5/2020</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ctrTitle" hasCustomPrompt="1"/>
          </p:nvPr>
        </p:nvSpPr>
        <p:spPr bwMode="blackWhite">
          <a:xfrm>
            <a:off x="1116116" y="1626244"/>
            <a:ext cx="5933959"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121760" y="3990084"/>
            <a:ext cx="5322202"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7366000" y="0"/>
            <a:ext cx="17780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1C2C709-3AA7-49B5-BF8C-B702AA5E8AF3}" type="datetime1">
              <a:rPr lang="en-US" smtClean="0"/>
              <a:t>10/5/2020</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10660"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8" pos="6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17213" y="1345166"/>
            <a:ext cx="5491495"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821465" y="1962540"/>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8FB6EB5C-7F0E-4595-86EB-F2CBC3BD61AA}" type="datetime1">
              <a:rPr lang="en-US" smtClean="0"/>
              <a:t>10/5/2020</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
        <p:nvSpPr>
          <p:cNvPr id="5" name="Picture Placeholder 4"/>
          <p:cNvSpPr>
            <a:spLocks noGrp="1"/>
          </p:cNvSpPr>
          <p:nvPr>
            <p:ph type="pic" sz="quarter" idx="15"/>
          </p:nvPr>
        </p:nvSpPr>
        <p:spPr>
          <a:xfrm>
            <a:off x="714374" y="5534025"/>
            <a:ext cx="1800225" cy="914400"/>
          </a:xfrm>
        </p:spPr>
        <p:txBody>
          <a:bodyPr/>
          <a:lstStyle/>
          <a:p>
            <a:endParaRPr lang="en-US" dirty="0"/>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32">
          <p15:clr>
            <a:srgbClr val="FBAE40"/>
          </p15:clr>
        </p15:guide>
        <p15:guide id="7" pos="984">
          <p15:clr>
            <a:srgbClr val="FBAE40"/>
          </p15:clr>
        </p15:guide>
        <p15:guide id="8" pos="696">
          <p15:clr>
            <a:srgbClr val="FBAE40"/>
          </p15:clr>
        </p15:guide>
        <p15:guide id="9" pos="1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17679" y="1345166"/>
            <a:ext cx="5466371"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537270" y="6202177"/>
            <a:ext cx="843637"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7F0A431B-11AD-452E-AA33-771D2E746FC0}" type="datetime1">
              <a:rPr lang="en-US" smtClean="0"/>
              <a:t>10/5/2020</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dirty="0" smtClean="0"/>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381000" y="304800"/>
            <a:ext cx="2879168" cy="1253420"/>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7" y="6202177"/>
            <a:ext cx="856700" cy="323968"/>
          </a:xfrm>
        </p:spPr>
        <p:txBody>
          <a:bodyPr/>
          <a:lstStyle>
            <a:lvl1pPr>
              <a:defRPr>
                <a:solidFill>
                  <a:schemeClr val="accent4">
                    <a:alpha val="70000"/>
                  </a:schemeClr>
                </a:solidFill>
              </a:defRPr>
            </a:lvl1pPr>
          </a:lstStyle>
          <a:p>
            <a:fld id="{B07091E0-6612-48DE-8895-D275C018B0D0}" type="datetime1">
              <a:rPr lang="en-US" smtClean="0"/>
              <a:t>10/5/2020</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7366000" y="0"/>
            <a:ext cx="1778000"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15646" y="6202177"/>
            <a:ext cx="765261" cy="323968"/>
          </a:xfrm>
        </p:spPr>
        <p:txBody>
          <a:bodyPr/>
          <a:lstStyle>
            <a:lvl1pPr>
              <a:defRPr>
                <a:solidFill>
                  <a:schemeClr val="accent4">
                    <a:alpha val="70000"/>
                  </a:schemeClr>
                </a:solidFill>
              </a:defRPr>
            </a:lvl1pPr>
          </a:lstStyle>
          <a:p>
            <a:fld id="{571EDDB9-6919-4223-B741-76131A9BF69D}" type="datetime1">
              <a:rPr lang="en-US" smtClean="0"/>
              <a:t>10/5/2020</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ctrTitle" hasCustomPrompt="1"/>
          </p:nvPr>
        </p:nvSpPr>
        <p:spPr bwMode="blackWhite">
          <a:xfrm>
            <a:off x="1089144" y="1557666"/>
            <a:ext cx="5500897"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107311" y="2578489"/>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1" name="Black Triangle">
            <a:extLst>
              <a:ext uri="{FF2B5EF4-FFF2-40B4-BE49-F238E27FC236}">
                <a16:creationId xmlns:a16="http://schemas.microsoft.com/office/drawing/2014/main" id="{237F821D-D4B4-C442-814B-E1605BD7539E}"/>
              </a:ext>
            </a:extLst>
          </p:cNvPr>
          <p:cNvPicPr>
            <a:picLocks noChangeAspect="1"/>
          </p:cNvPicPr>
          <p:nvPr/>
        </p:nvPicPr>
        <p:blipFill>
          <a:blip r:embed="rId2"/>
          <a:stretch>
            <a:fillRect/>
          </a:stretch>
        </p:blipFill>
        <p:spPr>
          <a:xfrm>
            <a:off x="7366000" y="0"/>
            <a:ext cx="17780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563394" y="6202177"/>
            <a:ext cx="817513" cy="323968"/>
          </a:xfrm>
        </p:spPr>
        <p:txBody>
          <a:bodyPr/>
          <a:lstStyle>
            <a:lvl1pPr>
              <a:defRPr>
                <a:solidFill>
                  <a:schemeClr val="accent4">
                    <a:alpha val="70000"/>
                  </a:schemeClr>
                </a:solidFill>
              </a:defRPr>
            </a:lvl1pPr>
          </a:lstStyle>
          <a:p>
            <a:fld id="{3DF07C00-CAD9-4767-AFDD-637858C4EDF4}" type="datetime1">
              <a:rPr lang="en-US" smtClean="0"/>
              <a:t>10/5/2020</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15646" y="6202177"/>
            <a:ext cx="765261"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DF688F29-A6B5-41DC-A167-546F0BC3329A}" type="datetime1">
              <a:rPr lang="en-US" smtClean="0"/>
              <a:t>10/5/2020</a:t>
            </a:fld>
            <a:endParaRPr lang="en-US" dirty="0"/>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emf"/><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purdue.edu/physicalfacilities/ae-contractor/index.php" TargetMode="External"/><Relationship Id="rId2" Type="http://schemas.openxmlformats.org/officeDocument/2006/relationships/hyperlink" Target="https://www.purdue.edu/physicalfacilities/units/capital-program-management/eplanroom.html" TargetMode="External"/><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s://www.purdue.edu/procurement/supplier-info/business-opportunities.php"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Supplierdiversity@purdu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942536" y="1519311"/>
            <a:ext cx="6673110" cy="963089"/>
          </a:xfrm>
        </p:spPr>
        <p:txBody>
          <a:bodyPr>
            <a:normAutofit/>
          </a:bodyPr>
          <a:lstStyle/>
          <a:p>
            <a:pPr>
              <a:lnSpc>
                <a:spcPct val="100000"/>
              </a:lnSpc>
            </a:pPr>
            <a:r>
              <a:rPr lang="en-US" sz="5400" i="0" dirty="0" smtClean="0"/>
              <a:t>DOING BUSIINESS WITH PURDUE</a:t>
            </a:r>
            <a:endParaRPr lang="en-US" sz="2800" i="0" dirty="0"/>
          </a:p>
        </p:txBody>
      </p:sp>
      <p:sp>
        <p:nvSpPr>
          <p:cNvPr id="3" name="Subtitle">
            <a:extLst>
              <a:ext uri="{FF2B5EF4-FFF2-40B4-BE49-F238E27FC236}">
                <a16:creationId xmlns:a16="http://schemas.microsoft.com/office/drawing/2014/main" id="{4021E30B-3F73-3D4B-B22E-DFCD13F0982C}"/>
              </a:ext>
            </a:extLst>
          </p:cNvPr>
          <p:cNvSpPr>
            <a:spLocks noGrp="1"/>
          </p:cNvSpPr>
          <p:nvPr>
            <p:ph type="subTitle" idx="1"/>
          </p:nvPr>
        </p:nvSpPr>
        <p:spPr>
          <a:xfrm>
            <a:off x="1121759" y="3990084"/>
            <a:ext cx="5602597" cy="1046150"/>
          </a:xfrm>
        </p:spPr>
        <p:txBody>
          <a:bodyPr>
            <a:normAutofit/>
          </a:bodyPr>
          <a:lstStyle/>
          <a:p>
            <a:pPr>
              <a:spcBef>
                <a:spcPts val="600"/>
              </a:spcBef>
            </a:pPr>
            <a:r>
              <a:rPr lang="en-US" sz="2000" dirty="0" smtClean="0"/>
              <a:t>Presentation by:</a:t>
            </a:r>
          </a:p>
          <a:p>
            <a:pPr>
              <a:spcBef>
                <a:spcPts val="0"/>
              </a:spcBef>
            </a:pPr>
            <a:r>
              <a:rPr lang="en-US" sz="2000" dirty="0" smtClean="0"/>
              <a:t>Chris Springer</a:t>
            </a:r>
          </a:p>
          <a:p>
            <a:pPr>
              <a:spcBef>
                <a:spcPts val="0"/>
              </a:spcBef>
            </a:pPr>
            <a:r>
              <a:rPr lang="en-US" sz="2000" dirty="0" smtClean="0"/>
              <a:t>Manager Strategic Sourcing </a:t>
            </a:r>
          </a:p>
        </p:txBody>
      </p:sp>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p:txBody>
          <a:bodyPr/>
          <a:lstStyle/>
          <a:p>
            <a:fld id="{4965C27B-1C87-4FA4-B3C1-9F3B8B5FDD4A}" type="datetime1">
              <a:rPr lang="en-US" smtClean="0"/>
              <a:t>10/5/2020</a:t>
            </a:fld>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1</a:t>
            </a:fld>
            <a:endParaRPr lang="en-US" dirty="0"/>
          </a:p>
        </p:txBody>
      </p:sp>
      <p:pic>
        <p:nvPicPr>
          <p:cNvPr id="6"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2"/>
          <a:srcRect r="43343" b="-1773"/>
          <a:stretch/>
        </p:blipFill>
        <p:spPr>
          <a:xfrm>
            <a:off x="420270" y="6084825"/>
            <a:ext cx="1957170" cy="372246"/>
          </a:xfrm>
          <a:prstGeom prst="rect">
            <a:avLst/>
          </a:prstGeom>
        </p:spPr>
      </p:pic>
      <p:sp>
        <p:nvSpPr>
          <p:cNvPr id="7" name="Rectangle 6"/>
          <p:cNvSpPr/>
          <p:nvPr/>
        </p:nvSpPr>
        <p:spPr>
          <a:xfrm>
            <a:off x="942536" y="2482400"/>
            <a:ext cx="7019778" cy="923330"/>
          </a:xfrm>
          <a:prstGeom prst="rect">
            <a:avLst/>
          </a:prstGeom>
        </p:spPr>
        <p:txBody>
          <a:bodyPr wrap="square">
            <a:spAutoFit/>
          </a:bodyPr>
          <a:lstStyle/>
          <a:p>
            <a:r>
              <a:rPr lang="en-US" b="1" cap="all" dirty="0">
                <a:solidFill>
                  <a:schemeClr val="bg1"/>
                </a:solidFill>
                <a:latin typeface="Acumin Pro ExtraCondensed" panose="020B0508020202020204" pitchFamily="34" charset="77"/>
                <a:ea typeface="+mj-ea"/>
                <a:cs typeface="+mj-cs"/>
              </a:rPr>
              <a:t>State of Indiana </a:t>
            </a:r>
            <a:br>
              <a:rPr lang="en-US" b="1" cap="all" dirty="0">
                <a:solidFill>
                  <a:schemeClr val="bg1"/>
                </a:solidFill>
                <a:latin typeface="Acumin Pro ExtraCondensed" panose="020B0508020202020204" pitchFamily="34" charset="77"/>
                <a:ea typeface="+mj-ea"/>
                <a:cs typeface="+mj-cs"/>
              </a:rPr>
            </a:br>
            <a:r>
              <a:rPr lang="en-US" b="1" cap="all" dirty="0">
                <a:solidFill>
                  <a:schemeClr val="bg1"/>
                </a:solidFill>
                <a:latin typeface="Acumin Pro ExtraCondensed" panose="020B0508020202020204" pitchFamily="34" charset="77"/>
                <a:ea typeface="+mj-ea"/>
                <a:cs typeface="+mj-cs"/>
              </a:rPr>
              <a:t>Division of Supplier Diversity 12th Annual Business Conference </a:t>
            </a:r>
            <a:br>
              <a:rPr lang="en-US" b="1" cap="all" dirty="0">
                <a:solidFill>
                  <a:schemeClr val="bg1"/>
                </a:solidFill>
                <a:latin typeface="Acumin Pro ExtraCondensed" panose="020B0508020202020204" pitchFamily="34" charset="77"/>
                <a:ea typeface="+mj-ea"/>
                <a:cs typeface="+mj-cs"/>
              </a:rPr>
            </a:br>
            <a:r>
              <a:rPr lang="en-US" b="1" cap="all" dirty="0">
                <a:solidFill>
                  <a:schemeClr val="bg1"/>
                </a:solidFill>
                <a:latin typeface="Acumin Pro ExtraCondensed" panose="020B0508020202020204" pitchFamily="34" charset="77"/>
                <a:ea typeface="+mj-ea"/>
                <a:cs typeface="+mj-cs"/>
              </a:rPr>
              <a:t> October 7, 2020 </a:t>
            </a:r>
            <a:r>
              <a:rPr lang="en-US" b="1" cap="all" dirty="0" smtClean="0">
                <a:solidFill>
                  <a:schemeClr val="bg1"/>
                </a:solidFill>
                <a:latin typeface="Acumin Pro ExtraCondensed" panose="020B0508020202020204" pitchFamily="34" charset="77"/>
                <a:ea typeface="+mj-ea"/>
                <a:cs typeface="+mj-cs"/>
              </a:rPr>
              <a:t>	1:00 </a:t>
            </a:r>
            <a:r>
              <a:rPr lang="en-US" b="1" cap="all" dirty="0">
                <a:solidFill>
                  <a:schemeClr val="bg1"/>
                </a:solidFill>
                <a:latin typeface="Acumin Pro ExtraCondensed" panose="020B0508020202020204" pitchFamily="34" charset="77"/>
                <a:ea typeface="+mj-ea"/>
                <a:cs typeface="+mj-cs"/>
              </a:rPr>
              <a:t>p.m.–2:00 p.m</a:t>
            </a:r>
            <a:r>
              <a:rPr lang="en-US" b="1" i="1" cap="all" dirty="0">
                <a:solidFill>
                  <a:schemeClr val="bg1"/>
                </a:solidFill>
                <a:latin typeface="Acumin Pro ExtraCondensed" panose="020B0508020202020204" pitchFamily="34" charset="77"/>
                <a:ea typeface="+mj-ea"/>
                <a:cs typeface="+mj-cs"/>
              </a:rPr>
              <a:t>. </a:t>
            </a:r>
          </a:p>
        </p:txBody>
      </p:sp>
    </p:spTree>
    <p:extLst>
      <p:ext uri="{BB962C8B-B14F-4D97-AF65-F5344CB8AC3E}">
        <p14:creationId xmlns:p14="http://schemas.microsoft.com/office/powerpoint/2010/main" val="2664743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p:txBody>
          <a:bodyPr/>
          <a:lstStyle/>
          <a:p>
            <a:r>
              <a:rPr lang="en-US" dirty="0"/>
              <a:t>Thank You</a:t>
            </a:r>
          </a:p>
        </p:txBody>
      </p:sp>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7318B1D5-8BA8-44A3-8F60-BC7BE77BF42B}" type="datetime1">
              <a:rPr lang="en-US" smtClean="0"/>
              <a:t>10/5/2020</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10</a:t>
            </a:fld>
            <a:endParaRPr lang="en-US" dirty="0"/>
          </a:p>
        </p:txBody>
      </p:sp>
      <p:pic>
        <p:nvPicPr>
          <p:cNvPr id="8"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2"/>
          <a:srcRect r="43343" b="-1773"/>
          <a:stretch/>
        </p:blipFill>
        <p:spPr>
          <a:xfrm>
            <a:off x="420271" y="5971215"/>
            <a:ext cx="1957170" cy="372246"/>
          </a:xfrm>
          <a:prstGeom prst="rect">
            <a:avLst/>
          </a:prstGeom>
        </p:spPr>
      </p:pic>
    </p:spTree>
    <p:extLst>
      <p:ext uri="{BB962C8B-B14F-4D97-AF65-F5344CB8AC3E}">
        <p14:creationId xmlns:p14="http://schemas.microsoft.com/office/powerpoint/2010/main" val="688098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1117214" y="442674"/>
            <a:ext cx="6925732" cy="498598"/>
          </a:xfrm>
        </p:spPr>
        <p:txBody>
          <a:bodyPr/>
          <a:lstStyle/>
          <a:p>
            <a:r>
              <a:rPr lang="en-US" dirty="0" smtClean="0"/>
              <a:t>Purdue University</a:t>
            </a:r>
            <a:endParaRPr lang="en-US" dirty="0"/>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393895" y="1915991"/>
            <a:ext cx="4346917" cy="4324261"/>
          </a:xfrm>
        </p:spPr>
        <p:txBody>
          <a:bodyPr/>
          <a:lstStyle/>
          <a:p>
            <a:pPr marL="342900" indent="-342900">
              <a:buFont typeface="Wingdings" panose="05000000000000000000" pitchFamily="2" charset="2"/>
              <a:buChar char="§"/>
            </a:pPr>
            <a:r>
              <a:rPr lang="en-US" sz="1800" b="0" dirty="0" smtClean="0">
                <a:latin typeface="Acumin Pro SemiCondensed" panose="020B0604020202020204" charset="0"/>
              </a:rPr>
              <a:t>Ranked </a:t>
            </a:r>
            <a:r>
              <a:rPr lang="en-US" sz="1800" b="0" dirty="0">
                <a:latin typeface="Acumin Pro SemiCondensed" panose="020B0604020202020204" charset="0"/>
              </a:rPr>
              <a:t>the No. </a:t>
            </a:r>
            <a:r>
              <a:rPr lang="en-US" sz="1800" b="0" dirty="0" smtClean="0">
                <a:latin typeface="Acumin Pro SemiCondensed" panose="020B0604020202020204" charset="0"/>
              </a:rPr>
              <a:t>5 </a:t>
            </a:r>
            <a:r>
              <a:rPr lang="en-US" sz="1800" b="0" dirty="0">
                <a:latin typeface="Acumin Pro SemiCondensed" panose="020B0604020202020204" charset="0"/>
              </a:rPr>
              <a:t>Most Innovative University in the United States by U.S. News &amp; World Report, Purdue delivers world-changing research and out-of-this-world discovery. </a:t>
            </a:r>
            <a:endParaRPr lang="en-US" sz="1800" b="0" dirty="0" smtClean="0">
              <a:latin typeface="Acumin Pro SemiCondensed" panose="020B0604020202020204" charset="0"/>
            </a:endParaRPr>
          </a:p>
          <a:p>
            <a:pPr marL="342900" indent="-342900">
              <a:buFont typeface="Wingdings" panose="05000000000000000000" pitchFamily="2" charset="2"/>
              <a:buChar char="§"/>
            </a:pPr>
            <a:r>
              <a:rPr lang="en-US" sz="1800" b="0" dirty="0" smtClean="0">
                <a:latin typeface="Acumin Pro SemiCondensed" panose="020B0604020202020204" charset="0"/>
              </a:rPr>
              <a:t>Committed </a:t>
            </a:r>
            <a:r>
              <a:rPr lang="en-US" sz="1800" b="0" dirty="0">
                <a:latin typeface="Acumin Pro SemiCondensed" panose="020B0604020202020204" charset="0"/>
              </a:rPr>
              <a:t>to hands-on and online, real-world learning, Purdue offers a transformative education to all. </a:t>
            </a:r>
            <a:endParaRPr lang="en-US" sz="1800" b="0" dirty="0" smtClean="0">
              <a:latin typeface="Acumin Pro SemiCondensed" panose="020B0604020202020204" charset="0"/>
            </a:endParaRPr>
          </a:p>
          <a:p>
            <a:pPr marL="342900" indent="-342900">
              <a:buFont typeface="Wingdings" panose="05000000000000000000" pitchFamily="2" charset="2"/>
              <a:buChar char="§"/>
            </a:pPr>
            <a:r>
              <a:rPr lang="en-US" sz="1800" b="0" dirty="0" smtClean="0">
                <a:latin typeface="Acumin Pro SemiCondensed" panose="020B0604020202020204" charset="0"/>
              </a:rPr>
              <a:t>Committed </a:t>
            </a:r>
            <a:r>
              <a:rPr lang="en-US" sz="1800" b="0" dirty="0">
                <a:latin typeface="Acumin Pro SemiCondensed" panose="020B0604020202020204" charset="0"/>
              </a:rPr>
              <a:t>to affordability and accessibility, Purdue has frozen tuition and most fees at 2012-13 levels, enabling more students than ever to graduate </a:t>
            </a:r>
            <a:r>
              <a:rPr lang="en-US" sz="1800" b="0" dirty="0" smtClean="0">
                <a:latin typeface="Acumin Pro SemiCondensed" panose="020B0604020202020204" charset="0"/>
              </a:rPr>
              <a:t>debt-free</a:t>
            </a:r>
          </a:p>
          <a:p>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8A4D9279-B8CD-4790-B209-16B6A241DC8D}" type="datetime1">
              <a:rPr lang="en-US" smtClean="0"/>
              <a:t>10/5/2020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4827" y="3998225"/>
            <a:ext cx="3358547" cy="2183056"/>
          </a:xfrm>
          <a:prstGeom prst="rect">
            <a:avLst/>
          </a:prstGeom>
        </p:spPr>
      </p:pic>
      <p:sp>
        <p:nvSpPr>
          <p:cNvPr id="7" name="TextBox 6"/>
          <p:cNvSpPr txBox="1"/>
          <p:nvPr/>
        </p:nvSpPr>
        <p:spPr>
          <a:xfrm>
            <a:off x="393895" y="1018234"/>
            <a:ext cx="8019479" cy="923330"/>
          </a:xfrm>
          <a:prstGeom prst="rect">
            <a:avLst/>
          </a:prstGeom>
          <a:noFill/>
        </p:spPr>
        <p:txBody>
          <a:bodyPr wrap="square" rtlCol="0">
            <a:spAutoFit/>
          </a:bodyPr>
          <a:lstStyle/>
          <a:p>
            <a:pPr defTabSz="914400">
              <a:spcBef>
                <a:spcPts val="1000"/>
              </a:spcBef>
              <a:buClr>
                <a:schemeClr val="accent2"/>
              </a:buClr>
            </a:pPr>
            <a:r>
              <a:rPr lang="en-US" dirty="0">
                <a:solidFill>
                  <a:schemeClr val="accent2"/>
                </a:solidFill>
                <a:latin typeface="Acumin Pro SemiCondensed" panose="020B0506020202020204" pitchFamily="34" charset="77"/>
              </a:rPr>
              <a:t>Purdue University is a top public research institution developing practical solutions to today’s toughest challenges. </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827" y="1629462"/>
            <a:ext cx="3326080" cy="2209113"/>
          </a:xfrm>
          <a:prstGeom prst="rect">
            <a:avLst/>
          </a:prstGeom>
        </p:spPr>
      </p:pic>
      <p:pic>
        <p:nvPicPr>
          <p:cNvPr id="9"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4"/>
          <a:srcRect r="43343" b="-1773"/>
          <a:stretch/>
        </p:blipFill>
        <p:spPr>
          <a:xfrm>
            <a:off x="420270" y="6084825"/>
            <a:ext cx="1957170" cy="372246"/>
          </a:xfrm>
          <a:prstGeom prst="rect">
            <a:avLst/>
          </a:prstGeom>
        </p:spPr>
      </p:pic>
    </p:spTree>
    <p:extLst>
      <p:ext uri="{BB962C8B-B14F-4D97-AF65-F5344CB8AC3E}">
        <p14:creationId xmlns:p14="http://schemas.microsoft.com/office/powerpoint/2010/main" val="3017154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1117214" y="442674"/>
            <a:ext cx="6925732" cy="498598"/>
          </a:xfrm>
        </p:spPr>
        <p:txBody>
          <a:bodyPr/>
          <a:lstStyle/>
          <a:p>
            <a:r>
              <a:rPr lang="en-US" dirty="0" smtClean="0"/>
              <a:t>Our Commitment </a:t>
            </a:r>
            <a:endParaRPr lang="en-US" dirty="0"/>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457329" y="1311023"/>
            <a:ext cx="8109896" cy="3898503"/>
          </a:xfrm>
        </p:spPr>
        <p:txBody>
          <a:bodyPr/>
          <a:lstStyle/>
          <a:p>
            <a:r>
              <a:rPr lang="en-US" b="0" dirty="0" smtClean="0">
                <a:latin typeface="+mn-lt"/>
              </a:rPr>
              <a:t>Purdue  University is committed </a:t>
            </a:r>
            <a:r>
              <a:rPr lang="en-US" b="0" dirty="0">
                <a:latin typeface="+mn-lt"/>
              </a:rPr>
              <a:t>to being a leader in higher education supplier </a:t>
            </a:r>
            <a:r>
              <a:rPr lang="en-US" b="0" dirty="0" smtClean="0">
                <a:latin typeface="+mn-lt"/>
              </a:rPr>
              <a:t>diversity through:  </a:t>
            </a:r>
          </a:p>
          <a:p>
            <a:pPr marL="342900" indent="-342900">
              <a:buFont typeface="Wingdings" panose="05000000000000000000" pitchFamily="2" charset="2"/>
              <a:buChar char="§"/>
            </a:pPr>
            <a:r>
              <a:rPr lang="en-US" b="0" dirty="0" smtClean="0">
                <a:latin typeface="+mn-lt"/>
              </a:rPr>
              <a:t>Exploring new </a:t>
            </a:r>
            <a:r>
              <a:rPr lang="en-US" b="0" dirty="0">
                <a:latin typeface="+mn-lt"/>
              </a:rPr>
              <a:t>ways to contribute to the establishment, preservation and strengthening of minority-, veteran- and women-owned </a:t>
            </a:r>
            <a:r>
              <a:rPr lang="en-US" b="0" dirty="0" smtClean="0">
                <a:latin typeface="+mn-lt"/>
              </a:rPr>
              <a:t>businesses</a:t>
            </a:r>
          </a:p>
          <a:p>
            <a:pPr marL="342900" indent="-342900">
              <a:buFont typeface="Wingdings" panose="05000000000000000000" pitchFamily="2" charset="2"/>
              <a:buChar char="§"/>
            </a:pPr>
            <a:r>
              <a:rPr lang="en-US" b="0" dirty="0" smtClean="0">
                <a:latin typeface="+mn-lt"/>
              </a:rPr>
              <a:t>Enhancing and growing relationships and contract opportunities</a:t>
            </a:r>
          </a:p>
          <a:p>
            <a:pPr marL="342900" indent="-342900">
              <a:buFont typeface="Wingdings" panose="05000000000000000000" pitchFamily="2" charset="2"/>
              <a:buChar char="§"/>
            </a:pPr>
            <a:r>
              <a:rPr lang="en-US" b="0" dirty="0" smtClean="0">
                <a:latin typeface="+mn-lt"/>
              </a:rPr>
              <a:t>Implementation of automated reporting tools and  standardized processes for prime contractors </a:t>
            </a:r>
          </a:p>
          <a:p>
            <a:pPr marL="342900" indent="-342900">
              <a:buFont typeface="Wingdings" panose="05000000000000000000" pitchFamily="2" charset="2"/>
              <a:buChar char="§"/>
            </a:pPr>
            <a:endParaRPr lang="en-US" dirty="0">
              <a:latin typeface="+mn-lt"/>
            </a:endParaRP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736CDD97-2CF1-4060-9661-CFDADB5853C9}" type="datetime1">
              <a:rPr lang="en-US" smtClean="0"/>
              <a:t>10/5/2020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3</a:t>
            </a:fld>
            <a:endParaRPr lang="en-US" dirty="0"/>
          </a:p>
        </p:txBody>
      </p:sp>
      <p:pic>
        <p:nvPicPr>
          <p:cNvPr id="8"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2"/>
          <a:srcRect r="43343" b="-1773"/>
          <a:stretch/>
        </p:blipFill>
        <p:spPr>
          <a:xfrm>
            <a:off x="420270" y="6084825"/>
            <a:ext cx="1957170" cy="372246"/>
          </a:xfrm>
          <a:prstGeom prst="rect">
            <a:avLst/>
          </a:prstGeom>
        </p:spPr>
      </p:pic>
    </p:spTree>
    <p:extLst>
      <p:ext uri="{BB962C8B-B14F-4D97-AF65-F5344CB8AC3E}">
        <p14:creationId xmlns:p14="http://schemas.microsoft.com/office/powerpoint/2010/main" val="3980656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1117214" y="442674"/>
            <a:ext cx="6925732" cy="498598"/>
          </a:xfrm>
        </p:spPr>
        <p:txBody>
          <a:bodyPr/>
          <a:lstStyle/>
          <a:p>
            <a:r>
              <a:rPr lang="en-US" dirty="0" smtClean="0"/>
              <a:t>Our </a:t>
            </a:r>
            <a:r>
              <a:rPr lang="en-US" dirty="0"/>
              <a:t>Commitment </a:t>
            </a:r>
            <a:r>
              <a:rPr lang="en-US" dirty="0" smtClean="0"/>
              <a:t> In Action </a:t>
            </a:r>
            <a:endParaRPr lang="en-US" dirty="0"/>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3794516900"/>
              </p:ext>
            </p:extLst>
          </p:nvPr>
        </p:nvGraphicFramePr>
        <p:xfrm>
          <a:off x="420271" y="1012597"/>
          <a:ext cx="8133180" cy="491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5E07FDC6-E9CE-4B66-A302-99AD6386F29A}" type="datetime1">
              <a:rPr lang="en-US" smtClean="0"/>
              <a:t>10/5/2020</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4</a:t>
            </a:fld>
            <a:endParaRPr lang="en-US" dirty="0"/>
          </a:p>
        </p:txBody>
      </p:sp>
      <p:pic>
        <p:nvPicPr>
          <p:cNvPr id="8"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7"/>
          <a:srcRect r="43343" b="-1773"/>
          <a:stretch/>
        </p:blipFill>
        <p:spPr>
          <a:xfrm>
            <a:off x="420270" y="6084825"/>
            <a:ext cx="1957170" cy="372246"/>
          </a:xfrm>
          <a:prstGeom prst="rect">
            <a:avLst/>
          </a:prstGeom>
        </p:spPr>
      </p:pic>
    </p:spTree>
    <p:extLst>
      <p:ext uri="{BB962C8B-B14F-4D97-AF65-F5344CB8AC3E}">
        <p14:creationId xmlns:p14="http://schemas.microsoft.com/office/powerpoint/2010/main" val="314975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1117214" y="442674"/>
            <a:ext cx="6925732" cy="498598"/>
          </a:xfrm>
        </p:spPr>
        <p:txBody>
          <a:bodyPr/>
          <a:lstStyle/>
          <a:p>
            <a:r>
              <a:rPr lang="en-US" dirty="0" smtClean="0"/>
              <a:t>University Buying </a:t>
            </a:r>
            <a:endParaRPr lang="en-US" dirty="0"/>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457441" y="1250967"/>
            <a:ext cx="8081647" cy="4727802"/>
          </a:xfrm>
        </p:spPr>
        <p:txBody>
          <a:bodyPr>
            <a:noAutofit/>
          </a:bodyPr>
          <a:lstStyle/>
          <a:p>
            <a:pPr>
              <a:spcBef>
                <a:spcPts val="600"/>
              </a:spcBef>
            </a:pPr>
            <a:r>
              <a:rPr lang="en-US" sz="1700" dirty="0" smtClean="0">
                <a:solidFill>
                  <a:schemeClr val="accent2"/>
                </a:solidFill>
                <a:latin typeface="+mn-lt"/>
              </a:rPr>
              <a:t>Suppliers wanting to do </a:t>
            </a:r>
            <a:r>
              <a:rPr lang="en-US" sz="1700" dirty="0">
                <a:solidFill>
                  <a:schemeClr val="accent2"/>
                </a:solidFill>
                <a:latin typeface="+mn-lt"/>
              </a:rPr>
              <a:t>business with Purdue </a:t>
            </a:r>
            <a:r>
              <a:rPr lang="en-US" sz="1700" dirty="0" smtClean="0">
                <a:solidFill>
                  <a:schemeClr val="accent2"/>
                </a:solidFill>
                <a:latin typeface="+mn-lt"/>
              </a:rPr>
              <a:t> </a:t>
            </a:r>
            <a:r>
              <a:rPr lang="en-US" sz="1700" dirty="0">
                <a:solidFill>
                  <a:schemeClr val="accent2"/>
                </a:solidFill>
                <a:latin typeface="+mn-lt"/>
              </a:rPr>
              <a:t>must :</a:t>
            </a:r>
          </a:p>
          <a:p>
            <a:pPr lvl="2">
              <a:spcBef>
                <a:spcPts val="200"/>
              </a:spcBef>
              <a:spcAft>
                <a:spcPts val="200"/>
              </a:spcAft>
              <a:buFont typeface="Courier New" panose="02070309020205020404" pitchFamily="49" charset="0"/>
              <a:buChar char="o"/>
            </a:pPr>
            <a:r>
              <a:rPr lang="en-US" sz="1700" dirty="0">
                <a:solidFill>
                  <a:schemeClr val="accent2"/>
                </a:solidFill>
              </a:rPr>
              <a:t>Be registered with the Secretary of State</a:t>
            </a:r>
          </a:p>
          <a:p>
            <a:pPr lvl="2">
              <a:spcBef>
                <a:spcPts val="200"/>
              </a:spcBef>
              <a:spcAft>
                <a:spcPts val="200"/>
              </a:spcAft>
              <a:buFont typeface="Courier New" panose="02070309020205020404" pitchFamily="49" charset="0"/>
              <a:buChar char="o"/>
            </a:pPr>
            <a:r>
              <a:rPr lang="en-US" sz="1700" dirty="0">
                <a:solidFill>
                  <a:schemeClr val="accent2"/>
                </a:solidFill>
              </a:rPr>
              <a:t>Not suspended from doing business with Purdue, State of Indiana and/or the Federal government </a:t>
            </a:r>
          </a:p>
          <a:p>
            <a:pPr lvl="2">
              <a:spcBef>
                <a:spcPts val="200"/>
              </a:spcBef>
              <a:spcAft>
                <a:spcPts val="200"/>
              </a:spcAft>
              <a:buFont typeface="Courier New" panose="02070309020205020404" pitchFamily="49" charset="0"/>
              <a:buChar char="o"/>
            </a:pPr>
            <a:r>
              <a:rPr lang="en-US" sz="1700" dirty="0">
                <a:solidFill>
                  <a:schemeClr val="accent2"/>
                </a:solidFill>
              </a:rPr>
              <a:t>Capital project contractors must be pre-qualified through the State of Indiana. Contractors who are not already pre-qualified should follow the process outlined by the Indiana Department of Administration (www.in.gov/idoa/2486.htm) for future consideration</a:t>
            </a:r>
            <a:r>
              <a:rPr lang="en-US" sz="1700" dirty="0" smtClean="0">
                <a:solidFill>
                  <a:schemeClr val="accent2"/>
                </a:solidFill>
              </a:rPr>
              <a:t>.</a:t>
            </a:r>
            <a:endParaRPr lang="en-US" sz="1700" dirty="0">
              <a:solidFill>
                <a:schemeClr val="accent2"/>
              </a:solidFill>
            </a:endParaRPr>
          </a:p>
          <a:p>
            <a:pPr>
              <a:spcBef>
                <a:spcPts val="600"/>
              </a:spcBef>
              <a:spcAft>
                <a:spcPts val="300"/>
              </a:spcAft>
            </a:pPr>
            <a:r>
              <a:rPr lang="en-US" sz="1700" dirty="0">
                <a:solidFill>
                  <a:schemeClr val="accent2"/>
                </a:solidFill>
                <a:latin typeface="+mn-lt"/>
              </a:rPr>
              <a:t>Architect and Engineering Firms  should  call  (765) 494-8000 or email adminops@purdue.edu in order to be placed on the contact list for future opportunities.</a:t>
            </a:r>
          </a:p>
          <a:p>
            <a:pPr>
              <a:spcBef>
                <a:spcPts val="600"/>
              </a:spcBef>
              <a:spcAft>
                <a:spcPts val="300"/>
              </a:spcAft>
            </a:pPr>
            <a:r>
              <a:rPr lang="en-US" sz="1700" dirty="0">
                <a:solidFill>
                  <a:schemeClr val="accent2"/>
                </a:solidFill>
                <a:latin typeface="+mn-lt"/>
              </a:rPr>
              <a:t>Purdue has different methods for purchasing products and services based on the type of purchase and estimated price of the project. </a:t>
            </a:r>
          </a:p>
          <a:p>
            <a:pPr>
              <a:spcBef>
                <a:spcPts val="600"/>
              </a:spcBef>
              <a:spcAft>
                <a:spcPts val="300"/>
              </a:spcAft>
            </a:pPr>
            <a:r>
              <a:rPr lang="en-US" sz="1700" dirty="0">
                <a:solidFill>
                  <a:schemeClr val="accent2"/>
                </a:solidFill>
                <a:latin typeface="+mn-lt"/>
              </a:rPr>
              <a:t>To ensure businesses of all demographics are afforded the opportunity to compete for university contracts minority, women or veteran owned suppliers are included in solicitations over $1,000 for goods and services.  </a:t>
            </a:r>
          </a:p>
          <a:p>
            <a:pPr marL="0" lvl="0" indent="0">
              <a:spcAft>
                <a:spcPts val="300"/>
              </a:spcAft>
              <a:buNone/>
              <a:defRPr/>
            </a:pPr>
            <a:endParaRPr lang="en-US" sz="1400" b="1" dirty="0">
              <a:solidFill>
                <a:schemeClr val="accent2"/>
              </a:solidFill>
              <a:latin typeface="Acumin Pro SemiCondensed" panose="020B0506020202020204" pitchFamily="34" charset="77"/>
            </a:endParaRPr>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460812D9-8173-42C0-B676-B0BA900B7F35}" type="datetime1">
              <a:rPr lang="en-US" smtClean="0"/>
              <a:t>10/5/2020</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5</a:t>
            </a:fld>
            <a:endParaRPr lang="en-US" dirty="0"/>
          </a:p>
        </p:txBody>
      </p:sp>
      <p:pic>
        <p:nvPicPr>
          <p:cNvPr id="10"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2"/>
          <a:srcRect r="43343" b="-1773"/>
          <a:stretch/>
        </p:blipFill>
        <p:spPr>
          <a:xfrm>
            <a:off x="420270" y="6084825"/>
            <a:ext cx="2018130" cy="372246"/>
          </a:xfrm>
          <a:prstGeom prst="rect">
            <a:avLst/>
          </a:prstGeom>
        </p:spPr>
      </p:pic>
    </p:spTree>
    <p:extLst>
      <p:ext uri="{BB962C8B-B14F-4D97-AF65-F5344CB8AC3E}">
        <p14:creationId xmlns:p14="http://schemas.microsoft.com/office/powerpoint/2010/main" val="2615256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1117214" y="442674"/>
            <a:ext cx="6925732" cy="498598"/>
          </a:xfrm>
        </p:spPr>
        <p:txBody>
          <a:bodyPr/>
          <a:lstStyle/>
          <a:p>
            <a:r>
              <a:rPr lang="en-US" dirty="0" smtClean="0"/>
              <a:t>University Buying </a:t>
            </a:r>
            <a:endParaRPr lang="en-US" dirty="0"/>
          </a:p>
        </p:txBody>
      </p:sp>
      <p:sp>
        <p:nvSpPr>
          <p:cNvPr id="3" name="Subhead">
            <a:extLst>
              <a:ext uri="{FF2B5EF4-FFF2-40B4-BE49-F238E27FC236}">
                <a16:creationId xmlns:a16="http://schemas.microsoft.com/office/drawing/2014/main" id="{6A848514-8C09-474A-92D2-7BDFD34F716F}"/>
              </a:ext>
            </a:extLst>
          </p:cNvPr>
          <p:cNvSpPr>
            <a:spLocks noGrp="1"/>
          </p:cNvSpPr>
          <p:nvPr>
            <p:ph type="subTitle" idx="1"/>
          </p:nvPr>
        </p:nvSpPr>
        <p:spPr>
          <a:xfrm>
            <a:off x="420271" y="1174014"/>
            <a:ext cx="8470512" cy="323165"/>
          </a:xfrm>
        </p:spPr>
        <p:txBody>
          <a:bodyPr/>
          <a:lstStyle/>
          <a:p>
            <a:r>
              <a:rPr lang="en-US" sz="2100" dirty="0" smtClean="0"/>
              <a:t>Small Public Works And Capital Construction Program Projects </a:t>
            </a:r>
            <a:r>
              <a:rPr lang="en-US" sz="2100" b="0" dirty="0" smtClean="0"/>
              <a:t> </a:t>
            </a:r>
            <a:endParaRPr lang="en-US" sz="2100" dirty="0"/>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364000" y="1729921"/>
            <a:ext cx="8583054" cy="4241294"/>
          </a:xfrm>
        </p:spPr>
        <p:txBody>
          <a:bodyPr>
            <a:noAutofit/>
          </a:bodyPr>
          <a:lstStyle/>
          <a:p>
            <a:pPr marL="0" indent="0">
              <a:spcBef>
                <a:spcPts val="600"/>
              </a:spcBef>
              <a:spcAft>
                <a:spcPts val="600"/>
              </a:spcAft>
              <a:buNone/>
            </a:pPr>
            <a:r>
              <a:rPr lang="en-US" dirty="0">
                <a:solidFill>
                  <a:schemeClr val="accent6">
                    <a:lumMod val="75000"/>
                  </a:schemeClr>
                </a:solidFill>
              </a:rPr>
              <a:t>Capital Program Management oversees small public works and capital program projects typically valued at more than $150,000.</a:t>
            </a:r>
          </a:p>
          <a:p>
            <a:pPr lvl="1">
              <a:spcBef>
                <a:spcPts val="600"/>
              </a:spcBef>
              <a:spcAft>
                <a:spcPts val="600"/>
              </a:spcAft>
              <a:buFont typeface="Wingdings" panose="05000000000000000000" pitchFamily="2" charset="2"/>
              <a:buChar char="§"/>
            </a:pPr>
            <a:r>
              <a:rPr lang="en-US" sz="1800" dirty="0">
                <a:solidFill>
                  <a:schemeClr val="accent6">
                    <a:lumMod val="75000"/>
                  </a:schemeClr>
                </a:solidFill>
              </a:rPr>
              <a:t>Procurement information is  available in the ePlanroom portal  at  </a:t>
            </a:r>
            <a:r>
              <a:rPr lang="en-US" sz="1800" dirty="0">
                <a:solidFill>
                  <a:schemeClr val="accent6">
                    <a:lumMod val="75000"/>
                  </a:schemeClr>
                </a:solidFill>
                <a:hlinkClick r:id="rId2"/>
              </a:rPr>
              <a:t>https://www.purdue.edu/physicalfacilities/units/capital-program-management/eplanroom.html</a:t>
            </a:r>
            <a:endParaRPr lang="en-US" sz="1800" dirty="0">
              <a:solidFill>
                <a:schemeClr val="accent6">
                  <a:lumMod val="75000"/>
                </a:schemeClr>
              </a:solidFill>
            </a:endParaRPr>
          </a:p>
          <a:p>
            <a:pPr lvl="1">
              <a:spcBef>
                <a:spcPts val="600"/>
              </a:spcBef>
              <a:spcAft>
                <a:spcPts val="600"/>
              </a:spcAft>
              <a:buFont typeface="Wingdings" panose="05000000000000000000" pitchFamily="2" charset="2"/>
              <a:buChar char="§"/>
            </a:pPr>
            <a:r>
              <a:rPr lang="en-US" sz="1800" dirty="0">
                <a:solidFill>
                  <a:schemeClr val="accent6">
                    <a:lumMod val="75000"/>
                  </a:schemeClr>
                </a:solidFill>
              </a:rPr>
              <a:t>The ePlanroom contains bid documents and reports for all Purdue University campuses, including current and future projects. </a:t>
            </a:r>
            <a:endParaRPr lang="en-US" sz="1800" dirty="0" smtClean="0">
              <a:solidFill>
                <a:schemeClr val="accent6">
                  <a:lumMod val="75000"/>
                </a:schemeClr>
              </a:solidFill>
            </a:endParaRPr>
          </a:p>
          <a:p>
            <a:pPr lvl="1">
              <a:spcBef>
                <a:spcPts val="600"/>
              </a:spcBef>
              <a:spcAft>
                <a:spcPts val="600"/>
              </a:spcAft>
              <a:buFont typeface="Wingdings" panose="05000000000000000000" pitchFamily="2" charset="2"/>
              <a:buChar char="§"/>
            </a:pPr>
            <a:r>
              <a:rPr lang="en-US" sz="1800" dirty="0" smtClean="0">
                <a:solidFill>
                  <a:schemeClr val="accent6">
                    <a:lumMod val="75000"/>
                  </a:schemeClr>
                </a:solidFill>
              </a:rPr>
              <a:t>Capital </a:t>
            </a:r>
            <a:r>
              <a:rPr lang="en-US" sz="1800" dirty="0">
                <a:solidFill>
                  <a:schemeClr val="accent6">
                    <a:lumMod val="75000"/>
                  </a:schemeClr>
                </a:solidFill>
              </a:rPr>
              <a:t>Program Management Office </a:t>
            </a:r>
          </a:p>
          <a:p>
            <a:pPr marL="685800" lvl="3" indent="0">
              <a:spcBef>
                <a:spcPts val="0"/>
              </a:spcBef>
              <a:buNone/>
            </a:pPr>
            <a:r>
              <a:rPr lang="en-US" sz="1700" dirty="0" smtClean="0">
                <a:solidFill>
                  <a:schemeClr val="accent6">
                    <a:lumMod val="75000"/>
                  </a:schemeClr>
                </a:solidFill>
              </a:rPr>
              <a:t>Website:  	</a:t>
            </a:r>
            <a:r>
              <a:rPr lang="en-US" sz="1700" dirty="0" smtClean="0">
                <a:solidFill>
                  <a:schemeClr val="accent6">
                    <a:lumMod val="75000"/>
                  </a:schemeClr>
                </a:solidFill>
                <a:hlinkClick r:id="rId3"/>
              </a:rPr>
              <a:t>https</a:t>
            </a:r>
            <a:r>
              <a:rPr lang="en-US" sz="1700" dirty="0">
                <a:solidFill>
                  <a:schemeClr val="accent6">
                    <a:lumMod val="75000"/>
                  </a:schemeClr>
                </a:solidFill>
                <a:hlinkClick r:id="rId3"/>
              </a:rPr>
              <a:t>://</a:t>
            </a:r>
            <a:r>
              <a:rPr lang="en-US" sz="1700" dirty="0" smtClean="0">
                <a:solidFill>
                  <a:schemeClr val="accent6">
                    <a:lumMod val="75000"/>
                  </a:schemeClr>
                </a:solidFill>
                <a:hlinkClick r:id="rId3"/>
              </a:rPr>
              <a:t>www.purdue.edu/physicalfacilities/ae-contractor/index.php</a:t>
            </a:r>
            <a:endParaRPr lang="en-US" sz="1700" dirty="0">
              <a:solidFill>
                <a:schemeClr val="accent6">
                  <a:lumMod val="75000"/>
                </a:schemeClr>
              </a:solidFill>
            </a:endParaRPr>
          </a:p>
          <a:p>
            <a:pPr marL="685800" lvl="3" indent="0">
              <a:spcBef>
                <a:spcPts val="0"/>
              </a:spcBef>
              <a:buNone/>
            </a:pPr>
            <a:r>
              <a:rPr lang="en-US" sz="1700" dirty="0" smtClean="0">
                <a:solidFill>
                  <a:schemeClr val="accent6">
                    <a:lumMod val="75000"/>
                  </a:schemeClr>
                </a:solidFill>
              </a:rPr>
              <a:t>Email:	dminops@purdue.edu  </a:t>
            </a:r>
            <a:endParaRPr lang="en-US" sz="1700" dirty="0">
              <a:solidFill>
                <a:schemeClr val="accent6">
                  <a:lumMod val="75000"/>
                </a:schemeClr>
              </a:solidFill>
            </a:endParaRPr>
          </a:p>
          <a:p>
            <a:pPr marL="685800" lvl="3" indent="0">
              <a:spcBef>
                <a:spcPts val="0"/>
              </a:spcBef>
              <a:buNone/>
            </a:pPr>
            <a:r>
              <a:rPr lang="en-US" sz="1700" dirty="0">
                <a:solidFill>
                  <a:schemeClr val="accent6">
                    <a:lumMod val="75000"/>
                  </a:schemeClr>
                </a:solidFill>
              </a:rPr>
              <a:t>Phone:	765-494-8000.</a:t>
            </a:r>
            <a:endParaRPr lang="en-US" sz="1700"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DF79E928-52DC-4702-8042-A94E7E390FD9}" type="datetime1">
              <a:rPr lang="en-US" smtClean="0"/>
              <a:t>10/5/2020</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6</a:t>
            </a:fld>
            <a:endParaRPr lang="en-US" dirty="0"/>
          </a:p>
        </p:txBody>
      </p:sp>
      <p:pic>
        <p:nvPicPr>
          <p:cNvPr id="9"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4"/>
          <a:srcRect r="43343" b="-1773"/>
          <a:stretch/>
        </p:blipFill>
        <p:spPr>
          <a:xfrm>
            <a:off x="420271" y="5971215"/>
            <a:ext cx="1957170" cy="372246"/>
          </a:xfrm>
          <a:prstGeom prst="rect">
            <a:avLst/>
          </a:prstGeom>
        </p:spPr>
      </p:pic>
    </p:spTree>
    <p:extLst>
      <p:ext uri="{BB962C8B-B14F-4D97-AF65-F5344CB8AC3E}">
        <p14:creationId xmlns:p14="http://schemas.microsoft.com/office/powerpoint/2010/main" val="4014909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1117214" y="442674"/>
            <a:ext cx="6925732" cy="498598"/>
          </a:xfrm>
        </p:spPr>
        <p:txBody>
          <a:bodyPr/>
          <a:lstStyle/>
          <a:p>
            <a:r>
              <a:rPr lang="en-US" dirty="0" smtClean="0"/>
              <a:t>University Buying </a:t>
            </a:r>
            <a:endParaRPr lang="en-US" dirty="0"/>
          </a:p>
        </p:txBody>
      </p:sp>
      <p:sp>
        <p:nvSpPr>
          <p:cNvPr id="3" name="Subhead">
            <a:extLst>
              <a:ext uri="{FF2B5EF4-FFF2-40B4-BE49-F238E27FC236}">
                <a16:creationId xmlns:a16="http://schemas.microsoft.com/office/drawing/2014/main" id="{6A848514-8C09-474A-92D2-7BDFD34F716F}"/>
              </a:ext>
            </a:extLst>
          </p:cNvPr>
          <p:cNvSpPr>
            <a:spLocks noGrp="1"/>
          </p:cNvSpPr>
          <p:nvPr>
            <p:ph type="subTitle" idx="1"/>
          </p:nvPr>
        </p:nvSpPr>
        <p:spPr>
          <a:xfrm>
            <a:off x="403000" y="1076642"/>
            <a:ext cx="8470512" cy="338554"/>
          </a:xfrm>
        </p:spPr>
        <p:txBody>
          <a:bodyPr/>
          <a:lstStyle/>
          <a:p>
            <a:r>
              <a:rPr lang="en-US" dirty="0" smtClean="0"/>
              <a:t>Goods and Services </a:t>
            </a:r>
            <a:endParaRPr lang="en-US" dirty="0"/>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308622" y="1525091"/>
            <a:ext cx="8470512" cy="4437312"/>
          </a:xfrm>
        </p:spPr>
        <p:txBody>
          <a:bodyPr>
            <a:noAutofit/>
          </a:bodyPr>
          <a:lstStyle/>
          <a:p>
            <a:pPr marL="0" indent="0">
              <a:spcBef>
                <a:spcPts val="600"/>
              </a:spcBef>
              <a:spcAft>
                <a:spcPts val="600"/>
              </a:spcAft>
              <a:buNone/>
            </a:pPr>
            <a:r>
              <a:rPr lang="en-US" sz="1600" dirty="0">
                <a:solidFill>
                  <a:schemeClr val="accent2"/>
                </a:solidFill>
                <a:latin typeface="+mn-lt"/>
              </a:rPr>
              <a:t>Procurement establishes system-wide contracts for goods and services  and also  for  department specific needs that exceed $10K.</a:t>
            </a:r>
          </a:p>
          <a:p>
            <a:pPr lvl="1">
              <a:spcBef>
                <a:spcPts val="600"/>
              </a:spcBef>
              <a:buFont typeface="Wingdings" panose="05000000000000000000" pitchFamily="2" charset="2"/>
              <a:buChar char="§"/>
            </a:pPr>
            <a:r>
              <a:rPr lang="en-US" dirty="0">
                <a:solidFill>
                  <a:schemeClr val="accent2"/>
                </a:solidFill>
              </a:rPr>
              <a:t>Ariba is the University’s eProcurement tool </a:t>
            </a:r>
          </a:p>
          <a:p>
            <a:pPr lvl="1">
              <a:spcBef>
                <a:spcPts val="600"/>
              </a:spcBef>
              <a:buFont typeface="Wingdings" panose="05000000000000000000" pitchFamily="2" charset="2"/>
              <a:buChar char="§"/>
            </a:pPr>
            <a:r>
              <a:rPr lang="en-US" dirty="0">
                <a:solidFill>
                  <a:schemeClr val="accent2"/>
                </a:solidFill>
              </a:rPr>
              <a:t>Bid Opportunities  are posted daily  - </a:t>
            </a:r>
            <a:r>
              <a:rPr lang="en-US" dirty="0">
                <a:solidFill>
                  <a:schemeClr val="accent2"/>
                </a:solidFill>
                <a:hlinkClick r:id="rId2"/>
              </a:rPr>
              <a:t>https://www.purdue.edu/procurement/supplier-info/business-opportunities.php</a:t>
            </a:r>
            <a:endParaRPr lang="en-US" dirty="0">
              <a:solidFill>
                <a:schemeClr val="accent2"/>
              </a:solidFill>
            </a:endParaRPr>
          </a:p>
          <a:p>
            <a:pPr lvl="1">
              <a:spcBef>
                <a:spcPts val="600"/>
              </a:spcBef>
              <a:buFont typeface="Wingdings" panose="05000000000000000000" pitchFamily="2" charset="2"/>
              <a:buChar char="§"/>
            </a:pPr>
            <a:r>
              <a:rPr lang="en-US" dirty="0">
                <a:solidFill>
                  <a:schemeClr val="accent2"/>
                </a:solidFill>
              </a:rPr>
              <a:t>Standard inclusion of MBE/WBE/VBE vendors in proposals</a:t>
            </a:r>
          </a:p>
          <a:p>
            <a:pPr lvl="1">
              <a:spcBef>
                <a:spcPts val="600"/>
              </a:spcBef>
              <a:buFont typeface="Wingdings" panose="05000000000000000000" pitchFamily="2" charset="2"/>
              <a:buChar char="§"/>
            </a:pPr>
            <a:r>
              <a:rPr lang="en-US" dirty="0">
                <a:solidFill>
                  <a:schemeClr val="accent2"/>
                </a:solidFill>
              </a:rPr>
              <a:t>Procurement  questions should be addressed to the specific campus contacts</a:t>
            </a:r>
          </a:p>
          <a:p>
            <a:pPr lvl="2">
              <a:spcBef>
                <a:spcPts val="600"/>
              </a:spcBef>
              <a:buFont typeface="Courier New" panose="02070309020205020404" pitchFamily="49" charset="0"/>
              <a:buChar char="o"/>
            </a:pPr>
            <a:r>
              <a:rPr lang="en-US" dirty="0">
                <a:solidFill>
                  <a:schemeClr val="accent2"/>
                </a:solidFill>
              </a:rPr>
              <a:t>Purdue West Lafayette pshelpdesk@purdue.edu or (765) 494-7279. </a:t>
            </a:r>
          </a:p>
          <a:p>
            <a:pPr lvl="2">
              <a:spcBef>
                <a:spcPts val="600"/>
              </a:spcBef>
              <a:buFont typeface="Courier New" panose="02070309020205020404" pitchFamily="49" charset="0"/>
              <a:buChar char="o"/>
            </a:pPr>
            <a:r>
              <a:rPr lang="en-US" dirty="0">
                <a:solidFill>
                  <a:schemeClr val="accent2"/>
                </a:solidFill>
              </a:rPr>
              <a:t>Purdue Fort Wayne purchase@pfw.edu or (260) 481-6800. </a:t>
            </a:r>
          </a:p>
          <a:p>
            <a:pPr lvl="2">
              <a:spcBef>
                <a:spcPts val="600"/>
              </a:spcBef>
              <a:buFont typeface="Courier New" panose="02070309020205020404" pitchFamily="49" charset="0"/>
              <a:buChar char="o"/>
            </a:pPr>
            <a:r>
              <a:rPr lang="en-US" dirty="0">
                <a:solidFill>
                  <a:schemeClr val="accent2"/>
                </a:solidFill>
              </a:rPr>
              <a:t>Purdue Northwest procurement@pnw.edu or (219) 989-2238. </a:t>
            </a:r>
          </a:p>
          <a:p>
            <a:pPr marL="0" indent="0">
              <a:spcBef>
                <a:spcPts val="800"/>
              </a:spcBef>
              <a:buNone/>
            </a:pPr>
            <a:r>
              <a:rPr lang="en-US" sz="1600" dirty="0" smtClean="0">
                <a:solidFill>
                  <a:schemeClr val="accent2"/>
                </a:solidFill>
                <a:latin typeface="+mn-lt"/>
              </a:rPr>
              <a:t>Departments </a:t>
            </a:r>
            <a:r>
              <a:rPr lang="en-US" sz="1600" dirty="0">
                <a:solidFill>
                  <a:schemeClr val="accent2"/>
                </a:solidFill>
                <a:latin typeface="+mn-lt"/>
              </a:rPr>
              <a:t>follow small purchasing procedures for requisitions less than $10K</a:t>
            </a:r>
          </a:p>
          <a:p>
            <a:pPr lvl="1">
              <a:spcBef>
                <a:spcPts val="600"/>
              </a:spcBef>
              <a:buFont typeface="Wingdings" panose="05000000000000000000" pitchFamily="2" charset="2"/>
              <a:buChar char="§"/>
            </a:pPr>
            <a:r>
              <a:rPr lang="en-US" dirty="0">
                <a:solidFill>
                  <a:schemeClr val="accent2"/>
                </a:solidFill>
              </a:rPr>
              <a:t>Minimum of 2 quotes recommended</a:t>
            </a:r>
          </a:p>
          <a:p>
            <a:pPr lvl="1">
              <a:spcBef>
                <a:spcPts val="600"/>
              </a:spcBef>
              <a:buFont typeface="Wingdings" panose="05000000000000000000" pitchFamily="2" charset="2"/>
              <a:buChar char="§"/>
            </a:pPr>
            <a:r>
              <a:rPr lang="en-US" dirty="0">
                <a:solidFill>
                  <a:schemeClr val="accent2"/>
                </a:solidFill>
              </a:rPr>
              <a:t>Include MBE/WBE/VBE vendors in bids </a:t>
            </a:r>
          </a:p>
          <a:p>
            <a:pPr lvl="0"/>
            <a:endParaRPr lang="en-US" sz="1600" dirty="0">
              <a:latin typeface="+mn-lt"/>
            </a:endParaRPr>
          </a:p>
          <a:p>
            <a:pPr marL="0" lvl="0" indent="0">
              <a:buNone/>
              <a:defRPr/>
            </a:pPr>
            <a:r>
              <a:rPr lang="en-US" sz="1600" dirty="0" smtClean="0">
                <a:latin typeface="+mn-lt"/>
              </a:rPr>
              <a:t>.</a:t>
            </a:r>
            <a:endParaRPr lang="en-US" sz="1600" dirty="0">
              <a:latin typeface="+mn-lt"/>
            </a:endParaRPr>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5B95AE4C-5162-4B5D-8484-49719E59AF9C}" type="datetime1">
              <a:rPr lang="en-US" smtClean="0"/>
              <a:t>10/5/2020</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7</a:t>
            </a:fld>
            <a:endParaRPr lang="en-US" dirty="0"/>
          </a:p>
        </p:txBody>
      </p:sp>
      <p:pic>
        <p:nvPicPr>
          <p:cNvPr id="12"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3"/>
          <a:srcRect r="43343" b="-1773"/>
          <a:stretch/>
        </p:blipFill>
        <p:spPr>
          <a:xfrm>
            <a:off x="420271" y="5971215"/>
            <a:ext cx="1957170" cy="372246"/>
          </a:xfrm>
          <a:prstGeom prst="rect">
            <a:avLst/>
          </a:prstGeom>
        </p:spPr>
      </p:pic>
    </p:spTree>
    <p:extLst>
      <p:ext uri="{BB962C8B-B14F-4D97-AF65-F5344CB8AC3E}">
        <p14:creationId xmlns:p14="http://schemas.microsoft.com/office/powerpoint/2010/main" val="4160357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smtClean="0"/>
              <a:t>Planned Projects </a:t>
            </a:r>
            <a:endParaRPr lang="en-US"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7CD46521-D2AB-4ED6-97EA-843150030EA9}" type="datetime1">
              <a:rPr lang="en-US" smtClean="0"/>
              <a:t>10/5/2020</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8</a:t>
            </a:fld>
            <a:endParaRPr lang="en-US" dirty="0"/>
          </a:p>
        </p:txBody>
      </p:sp>
      <p:sp>
        <p:nvSpPr>
          <p:cNvPr id="12" name="Rectangle 11"/>
          <p:cNvSpPr/>
          <p:nvPr/>
        </p:nvSpPr>
        <p:spPr>
          <a:xfrm>
            <a:off x="314326" y="973034"/>
            <a:ext cx="8099048" cy="1138773"/>
          </a:xfrm>
          <a:prstGeom prst="rect">
            <a:avLst/>
          </a:prstGeom>
        </p:spPr>
        <p:txBody>
          <a:bodyPr wrap="square">
            <a:spAutoFit/>
          </a:bodyPr>
          <a:lstStyle/>
          <a:p>
            <a:pPr defTabSz="914400">
              <a:spcBef>
                <a:spcPts val="1000"/>
              </a:spcBef>
              <a:buClr>
                <a:schemeClr val="accent2"/>
              </a:buClr>
            </a:pPr>
            <a:r>
              <a:rPr lang="en-US" sz="1700" dirty="0" smtClean="0">
                <a:solidFill>
                  <a:schemeClr val="accent2"/>
                </a:solidFill>
              </a:rPr>
              <a:t>In response to the COVID-19 pandemic, Purdue has taken extensive actions to minimize the impact to the university.  We believe these actions will allow Purdue to weather this pandemic and emerge stronger. </a:t>
            </a:r>
            <a:r>
              <a:rPr lang="en-US" sz="1700" dirty="0">
                <a:solidFill>
                  <a:schemeClr val="accent2"/>
                </a:solidFill>
              </a:rPr>
              <a:t> </a:t>
            </a:r>
            <a:r>
              <a:rPr lang="en-US" sz="1700" dirty="0" smtClean="0">
                <a:solidFill>
                  <a:schemeClr val="accent2"/>
                </a:solidFill>
              </a:rPr>
              <a:t>Immediate measures have been taken </a:t>
            </a:r>
            <a:r>
              <a:rPr lang="en-US" sz="1700" dirty="0">
                <a:solidFill>
                  <a:schemeClr val="accent2"/>
                </a:solidFill>
              </a:rPr>
              <a:t>to reduce expenses, including reduction of nonessential </a:t>
            </a:r>
            <a:r>
              <a:rPr lang="en-US" sz="1700" dirty="0" smtClean="0">
                <a:solidFill>
                  <a:schemeClr val="accent2"/>
                </a:solidFill>
              </a:rPr>
              <a:t>spending</a:t>
            </a:r>
            <a:r>
              <a:rPr lang="en-US" sz="1700" dirty="0"/>
              <a:t>.</a:t>
            </a:r>
            <a:endParaRPr lang="en-US" sz="1700" dirty="0" smtClean="0">
              <a:solidFill>
                <a:schemeClr val="accent2"/>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3906004654"/>
              </p:ext>
            </p:extLst>
          </p:nvPr>
        </p:nvGraphicFramePr>
        <p:xfrm>
          <a:off x="408857" y="2233449"/>
          <a:ext cx="8004517" cy="2340417"/>
        </p:xfrm>
        <a:graphic>
          <a:graphicData uri="http://schemas.openxmlformats.org/drawingml/2006/table">
            <a:tbl>
              <a:tblPr firstRow="1" bandRow="1">
                <a:tableStyleId>{F5AB1C69-6EDB-4FF4-983F-18BD219EF322}</a:tableStyleId>
              </a:tblPr>
              <a:tblGrid>
                <a:gridCol w="5291722">
                  <a:extLst>
                    <a:ext uri="{9D8B030D-6E8A-4147-A177-3AD203B41FA5}">
                      <a16:colId xmlns:a16="http://schemas.microsoft.com/office/drawing/2014/main" val="3510520983"/>
                    </a:ext>
                  </a:extLst>
                </a:gridCol>
                <a:gridCol w="2712795">
                  <a:extLst>
                    <a:ext uri="{9D8B030D-6E8A-4147-A177-3AD203B41FA5}">
                      <a16:colId xmlns:a16="http://schemas.microsoft.com/office/drawing/2014/main" val="3027762450"/>
                    </a:ext>
                  </a:extLst>
                </a:gridCol>
              </a:tblGrid>
              <a:tr h="286129">
                <a:tc>
                  <a:txBody>
                    <a:bodyPr/>
                    <a:lstStyle/>
                    <a:p>
                      <a:pPr algn="l"/>
                      <a:r>
                        <a:rPr lang="en-US" sz="1400" dirty="0" smtClean="0"/>
                        <a:t>Capital Projects</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smtClean="0"/>
                        <a:t>Prime</a:t>
                      </a:r>
                      <a:r>
                        <a:rPr lang="en-US" sz="1400" baseline="0" dirty="0" smtClean="0"/>
                        <a:t> Contractor</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0329663"/>
                  </a:ext>
                </a:extLst>
              </a:tr>
              <a:tr h="361304">
                <a:tc>
                  <a:txBody>
                    <a:bodyPr/>
                    <a:lstStyle/>
                    <a:p>
                      <a:pPr marL="0" marR="0" algn="l" fontAlgn="base">
                        <a:spcBef>
                          <a:spcPts val="0"/>
                        </a:spcBef>
                        <a:spcAft>
                          <a:spcPts val="0"/>
                        </a:spcAft>
                      </a:pPr>
                      <a:r>
                        <a:rPr lang="en-US" sz="1400" dirty="0" smtClean="0">
                          <a:effectLst/>
                        </a:rPr>
                        <a:t>Veterinary Medicine Teaching Hospital </a:t>
                      </a:r>
                      <a:endParaRPr lang="en-US" sz="1400" dirty="0" smtClean="0">
                        <a:effectLst/>
                        <a:latin typeface="Arial" panose="020B0604020202020204" pitchFamily="34" charset="0"/>
                        <a:cs typeface="Arial" panose="020B0604020202020204" pitchFamily="34" charset="0"/>
                      </a:endParaRPr>
                    </a:p>
                  </a:txBody>
                  <a:tcPr anchor="ctr"/>
                </a:tc>
                <a:tc>
                  <a:txBody>
                    <a:bodyPr/>
                    <a:lstStyle/>
                    <a:p>
                      <a:pPr algn="l"/>
                      <a:r>
                        <a:rPr lang="en-US" sz="1400" dirty="0" smtClean="0"/>
                        <a:t>Pepper</a:t>
                      </a:r>
                      <a:r>
                        <a:rPr lang="en-US" sz="1400" baseline="0" dirty="0" smtClean="0"/>
                        <a:t> Construction </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46358911"/>
                  </a:ext>
                </a:extLst>
              </a:tr>
              <a:tr h="478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Engineering And Polytechnic Gateway –Instructional  Space</a:t>
                      </a:r>
                      <a:endParaRPr lang="en-US" sz="1400" dirty="0" smtClean="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l"/>
                      <a:r>
                        <a:rPr lang="en-US" sz="1400" dirty="0" err="1" smtClean="0"/>
                        <a:t>Shiel</a:t>
                      </a:r>
                      <a:r>
                        <a:rPr lang="en-US" sz="1400" baseline="0" dirty="0" smtClean="0"/>
                        <a:t> Sexton </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09607992"/>
                  </a:ext>
                </a:extLst>
              </a:tr>
              <a:tr h="337624">
                <a:tc>
                  <a:txBody>
                    <a:bodyPr/>
                    <a:lstStyle/>
                    <a:p>
                      <a:pPr algn="l"/>
                      <a:r>
                        <a:rPr lang="en-US" sz="1400" dirty="0" err="1" smtClean="0"/>
                        <a:t>Hagle</a:t>
                      </a:r>
                      <a:r>
                        <a:rPr lang="en-US" sz="1400" dirty="0" smtClean="0"/>
                        <a:t> Hall  - </a:t>
                      </a:r>
                      <a:r>
                        <a:rPr lang="en-US" sz="1400" kern="1200" dirty="0" smtClean="0">
                          <a:effectLst/>
                        </a:rPr>
                        <a:t>University’s Bands And Orchestras  Home </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smtClean="0"/>
                        <a:t>Gilbane </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5913864"/>
                  </a:ext>
                </a:extLst>
              </a:tr>
              <a:tr h="286129">
                <a:tc>
                  <a:txBody>
                    <a:bodyPr/>
                    <a:lstStyle/>
                    <a:p>
                      <a:pPr marL="0" marR="0" algn="l" fontAlgn="base">
                        <a:spcBef>
                          <a:spcPts val="0"/>
                        </a:spcBef>
                        <a:spcAft>
                          <a:spcPts val="0"/>
                        </a:spcAft>
                      </a:pPr>
                      <a:r>
                        <a:rPr lang="en-US" sz="1400" dirty="0" smtClean="0">
                          <a:effectLst/>
                        </a:rPr>
                        <a:t>Data Science Building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704" marR="33704" marT="0" marB="0" anchor="ct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Projects postponed due to COVID-19 and will be re-assessed by University leadership in Fall 2020.</a:t>
                      </a:r>
                      <a:endParaRPr 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49739028"/>
                  </a:ext>
                </a:extLst>
              </a:tr>
              <a:tr h="286129">
                <a:tc>
                  <a:txBody>
                    <a:bodyPr/>
                    <a:lstStyle/>
                    <a:p>
                      <a:pPr marL="0" marR="0" algn="l" fontAlgn="base">
                        <a:spcBef>
                          <a:spcPts val="0"/>
                        </a:spcBef>
                        <a:spcAft>
                          <a:spcPts val="0"/>
                        </a:spcAft>
                      </a:pPr>
                      <a:r>
                        <a:rPr lang="en-US" sz="1400" dirty="0" smtClean="0">
                          <a:effectLst/>
                        </a:rPr>
                        <a:t>Child Care Facility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704" marR="33704" marT="0" marB="0" anchor="ctr"/>
                </a:tc>
                <a:tc vMerge="1">
                  <a:txBody>
                    <a:bodyPr/>
                    <a:lstStyle/>
                    <a:p>
                      <a:endParaRPr lang="en-US" sz="1400" dirty="0">
                        <a:latin typeface="Arial" panose="020B0604020202020204" pitchFamily="34" charset="0"/>
                        <a:cs typeface="Arial" panose="020B0604020202020204" pitchFamily="34" charset="0"/>
                      </a:endParaRPr>
                    </a:p>
                  </a:txBody>
                  <a:tcPr anchor="ctr">
                    <a:lnL w="12700" cmpd="sng">
                      <a:noFill/>
                    </a:lnL>
                  </a:tcPr>
                </a:tc>
                <a:extLst>
                  <a:ext uri="{0D108BD9-81ED-4DB2-BD59-A6C34878D82A}">
                    <a16:rowId xmlns:a16="http://schemas.microsoft.com/office/drawing/2014/main" val="506369364"/>
                  </a:ext>
                </a:extLst>
              </a:tr>
              <a:tr h="286129">
                <a:tc>
                  <a:txBody>
                    <a:bodyPr/>
                    <a:lstStyle/>
                    <a:p>
                      <a:pPr marL="0" marR="0" algn="l" fontAlgn="base">
                        <a:spcBef>
                          <a:spcPts val="0"/>
                        </a:spcBef>
                        <a:spcAft>
                          <a:spcPts val="0"/>
                        </a:spcAft>
                      </a:pPr>
                      <a:r>
                        <a:rPr lang="en-US" sz="1400" dirty="0" smtClean="0">
                          <a:effectLst/>
                        </a:rPr>
                        <a:t>2550 Northwestern Avenue Renovation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704" marR="33704" marT="0" marB="0" anchor="ctr"/>
                </a:tc>
                <a:tc vMerge="1">
                  <a:txBody>
                    <a:bodyPr/>
                    <a:lstStyle/>
                    <a:p>
                      <a:endParaRPr lang="en-US" sz="1400" dirty="0">
                        <a:latin typeface="Arial" panose="020B0604020202020204" pitchFamily="34" charset="0"/>
                        <a:cs typeface="Arial" panose="020B0604020202020204" pitchFamily="34" charset="0"/>
                      </a:endParaRPr>
                    </a:p>
                  </a:txBody>
                  <a:tcPr anchor="ctr">
                    <a:lnL w="12700" cmpd="sng">
                      <a:noFill/>
                    </a:lnL>
                  </a:tcPr>
                </a:tc>
                <a:extLst>
                  <a:ext uri="{0D108BD9-81ED-4DB2-BD59-A6C34878D82A}">
                    <a16:rowId xmlns:a16="http://schemas.microsoft.com/office/drawing/2014/main" val="904174589"/>
                  </a:ext>
                </a:extLst>
              </a:tr>
            </a:tbl>
          </a:graphicData>
        </a:graphic>
      </p:graphicFrame>
      <p:pic>
        <p:nvPicPr>
          <p:cNvPr id="16" name="Purdue CoBrand" descr="Purdue Co-Brand">
            <a:extLst>
              <a:ext uri="{FF2B5EF4-FFF2-40B4-BE49-F238E27FC236}">
                <a16:creationId xmlns:a16="http://schemas.microsoft.com/office/drawing/2014/main" id="{05240C7F-A381-8841-9325-1750E088B7EE}"/>
              </a:ext>
            </a:extLst>
          </p:cNvPr>
          <p:cNvPicPr>
            <a:picLocks noChangeAspect="1"/>
          </p:cNvPicPr>
          <p:nvPr/>
        </p:nvPicPr>
        <p:blipFill rotWithShape="1">
          <a:blip r:embed="rId2"/>
          <a:srcRect r="43343" b="-1773"/>
          <a:stretch/>
        </p:blipFill>
        <p:spPr>
          <a:xfrm>
            <a:off x="611065" y="5863973"/>
            <a:ext cx="1957170" cy="37224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496801607"/>
              </p:ext>
            </p:extLst>
          </p:nvPr>
        </p:nvGraphicFramePr>
        <p:xfrm>
          <a:off x="408857" y="4764325"/>
          <a:ext cx="8017691" cy="643651"/>
        </p:xfrm>
        <a:graphic>
          <a:graphicData uri="http://schemas.openxmlformats.org/drawingml/2006/table">
            <a:tbl>
              <a:tblPr firstRow="1" bandRow="1">
                <a:tableStyleId>{F5AB1C69-6EDB-4FF4-983F-18BD219EF322}</a:tableStyleId>
              </a:tblPr>
              <a:tblGrid>
                <a:gridCol w="3782863">
                  <a:extLst>
                    <a:ext uri="{9D8B030D-6E8A-4147-A177-3AD203B41FA5}">
                      <a16:colId xmlns:a16="http://schemas.microsoft.com/office/drawing/2014/main" val="3234422604"/>
                    </a:ext>
                  </a:extLst>
                </a:gridCol>
                <a:gridCol w="4234828">
                  <a:extLst>
                    <a:ext uri="{9D8B030D-6E8A-4147-A177-3AD203B41FA5}">
                      <a16:colId xmlns:a16="http://schemas.microsoft.com/office/drawing/2014/main" val="1404382778"/>
                    </a:ext>
                  </a:extLst>
                </a:gridCol>
              </a:tblGrid>
              <a:tr h="299705">
                <a:tc gridSpan="2">
                  <a:txBody>
                    <a:bodyPr/>
                    <a:lstStyle/>
                    <a:p>
                      <a:pPr algn="l"/>
                      <a:r>
                        <a:rPr lang="en-US" sz="1400" dirty="0" smtClean="0"/>
                        <a:t>Goods and Services</a:t>
                      </a:r>
                      <a:endParaRPr lang="en-US" sz="1400" dirty="0">
                        <a:latin typeface="Arial" panose="020B0604020202020204" pitchFamily="34" charset="0"/>
                        <a:cs typeface="Arial" panose="020B0604020202020204" pitchFamily="34" charset="0"/>
                      </a:endParaRPr>
                    </a:p>
                  </a:txBody>
                  <a:tcPr anchor="ctr"/>
                </a:tc>
                <a:tc hMerge="1">
                  <a:txBody>
                    <a:bodyPr/>
                    <a:lstStyle/>
                    <a:p>
                      <a:pPr algn="ctr"/>
                      <a:endParaRPr 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748263"/>
                  </a:ext>
                </a:extLst>
              </a:tr>
              <a:tr h="338851">
                <a:tc>
                  <a:txBody>
                    <a:bodyPr/>
                    <a:lstStyle/>
                    <a:p>
                      <a:pPr algn="l"/>
                      <a:r>
                        <a:rPr lang="en-US" sz="1400" dirty="0" smtClean="0"/>
                        <a:t>MRO Supplies</a:t>
                      </a:r>
                      <a:endParaRPr lang="en-US" sz="14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Ross Aide Wi-Fi </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15262776"/>
                  </a:ext>
                </a:extLst>
              </a:tr>
            </a:tbl>
          </a:graphicData>
        </a:graphic>
      </p:graphicFrame>
    </p:spTree>
    <p:extLst>
      <p:ext uri="{BB962C8B-B14F-4D97-AF65-F5344CB8AC3E}">
        <p14:creationId xmlns:p14="http://schemas.microsoft.com/office/powerpoint/2010/main" val="2911461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a:xfrm>
            <a:off x="7474969" y="6202177"/>
            <a:ext cx="937510" cy="323968"/>
          </a:xfrm>
        </p:spPr>
        <p:txBody>
          <a:bodyPr/>
          <a:lstStyle/>
          <a:p>
            <a:r>
              <a:rPr lang="en-US" dirty="0" smtClean="0"/>
              <a:t>June 2020</a:t>
            </a:r>
          </a:p>
        </p:txBody>
      </p:sp>
      <p:sp>
        <p:nvSpPr>
          <p:cNvPr id="5" name="Slide Number Placeholder 4"/>
          <p:cNvSpPr>
            <a:spLocks noGrp="1"/>
          </p:cNvSpPr>
          <p:nvPr>
            <p:ph type="sldNum" sz="quarter" idx="12"/>
          </p:nvPr>
        </p:nvSpPr>
        <p:spPr>
          <a:xfrm>
            <a:off x="8410660" y="6181281"/>
            <a:ext cx="365760" cy="365760"/>
          </a:xfrm>
        </p:spPr>
        <p:txBody>
          <a:bodyPr/>
          <a:lstStyle/>
          <a:p>
            <a:fld id="{8A7A6979-0714-4377-B894-6BE4C2D6E202}" type="slidenum">
              <a:rPr lang="en-US" smtClean="0"/>
              <a:pPr/>
              <a:t>9</a:t>
            </a:fld>
            <a:endParaRPr lang="en-US" dirty="0"/>
          </a:p>
        </p:txBody>
      </p:sp>
      <p:pic>
        <p:nvPicPr>
          <p:cNvPr id="9" name="Picture Placeholder 6"/>
          <p:cNvPicPr>
            <a:picLocks noChangeAspect="1"/>
          </p:cNvPicPr>
          <p:nvPr/>
        </p:nvPicPr>
        <p:blipFill>
          <a:blip r:embed="rId3">
            <a:extLst>
              <a:ext uri="{28A0092B-C50C-407E-A947-70E740481C1C}">
                <a14:useLocalDpi xmlns:a14="http://schemas.microsoft.com/office/drawing/2010/main" val="0"/>
              </a:ext>
            </a:extLst>
          </a:blip>
          <a:srcRect l="5556" r="5556"/>
          <a:stretch>
            <a:fillRect/>
          </a:stretch>
        </p:blipFill>
        <p:spPr>
          <a:xfrm>
            <a:off x="1128379" y="825909"/>
            <a:ext cx="6546050" cy="49095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0" name="TextBox 9"/>
          <p:cNvSpPr txBox="1"/>
          <p:nvPr/>
        </p:nvSpPr>
        <p:spPr>
          <a:xfrm>
            <a:off x="228600" y="6220246"/>
            <a:ext cx="8915400" cy="400110"/>
          </a:xfrm>
          <a:prstGeom prst="rect">
            <a:avLst/>
          </a:prstGeom>
          <a:noFill/>
        </p:spPr>
        <p:txBody>
          <a:bodyPr wrap="square" rtlCol="0">
            <a:spAutoFit/>
          </a:bodyPr>
          <a:lstStyle/>
          <a:p>
            <a:r>
              <a:rPr lang="en-US" sz="2000" b="1" dirty="0">
                <a:solidFill>
                  <a:schemeClr val="bg1"/>
                </a:solidFill>
                <a:latin typeface="Acumin Pro" panose="020B0604020202020204" charset="0"/>
                <a:ea typeface="+mj-ea"/>
                <a:cs typeface="+mj-cs"/>
              </a:rPr>
              <a:t>Submit questions </a:t>
            </a:r>
            <a:r>
              <a:rPr lang="en-US" sz="2000" b="1" dirty="0" smtClean="0">
                <a:solidFill>
                  <a:schemeClr val="bg1"/>
                </a:solidFill>
                <a:latin typeface="Acumin Pro" panose="020B0604020202020204" charset="0"/>
                <a:ea typeface="+mj-ea"/>
                <a:cs typeface="+mj-cs"/>
              </a:rPr>
              <a:t>to </a:t>
            </a:r>
            <a:r>
              <a:rPr lang="en-US" sz="2000" b="1" u="sng" dirty="0" smtClean="0">
                <a:solidFill>
                  <a:srgbClr val="0070C0"/>
                </a:solidFill>
                <a:latin typeface="Acumin Pro" panose="020B0604020202020204" charset="0"/>
                <a:ea typeface="+mj-ea"/>
                <a:cs typeface="+mj-cs"/>
                <a:hlinkClick r:id="rId4"/>
              </a:rPr>
              <a:t>Supplierdiversity@purdue.edu</a:t>
            </a:r>
            <a:endParaRPr lang="en-US" sz="2000" b="1" u="sng" dirty="0">
              <a:solidFill>
                <a:srgbClr val="0070C0"/>
              </a:solidFill>
              <a:latin typeface="Acumin Pro" panose="020B0604020202020204" charset="0"/>
              <a:ea typeface="+mj-ea"/>
              <a:cs typeface="+mj-cs"/>
            </a:endParaRPr>
          </a:p>
        </p:txBody>
      </p:sp>
      <p:sp>
        <p:nvSpPr>
          <p:cNvPr id="6" name="Date">
            <a:extLst>
              <a:ext uri="{FF2B5EF4-FFF2-40B4-BE49-F238E27FC236}">
                <a16:creationId xmlns:a16="http://schemas.microsoft.com/office/drawing/2014/main" id="{32B67432-75BE-B145-B884-FF16D239EAF2}"/>
              </a:ext>
            </a:extLst>
          </p:cNvPr>
          <p:cNvSpPr txBox="1">
            <a:spLocks/>
          </p:cNvSpPr>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8/2020</a:t>
            </a:r>
            <a:endParaRPr lang="en-US" dirty="0"/>
          </a:p>
        </p:txBody>
      </p:sp>
      <p:sp>
        <p:nvSpPr>
          <p:cNvPr id="7" name="TextBox 6"/>
          <p:cNvSpPr txBox="1"/>
          <p:nvPr/>
        </p:nvSpPr>
        <p:spPr>
          <a:xfrm>
            <a:off x="8033657" y="6181281"/>
            <a:ext cx="429254" cy="365760"/>
          </a:xfrm>
          <a:prstGeom prst="rect">
            <a:avLst/>
          </a:prstGeom>
          <a:solidFill>
            <a:schemeClr val="bg1"/>
          </a:solidFill>
          <a:ln>
            <a:solidFill>
              <a:schemeClr val="bg1"/>
            </a:solidFill>
          </a:ln>
        </p:spPr>
        <p:txBody>
          <a:bodyPr wrap="square" rtlCol="0">
            <a:spAutoFit/>
          </a:bodyPr>
          <a:lstStyle/>
          <a:p>
            <a:endParaRPr lang="en-US" dirty="0">
              <a:ln>
                <a:solidFill>
                  <a:schemeClr val="bg1"/>
                </a:solidFill>
              </a:ln>
              <a:solidFill>
                <a:schemeClr val="bg1"/>
              </a:solidFill>
            </a:endParaRPr>
          </a:p>
        </p:txBody>
      </p:sp>
    </p:spTree>
    <p:extLst>
      <p:ext uri="{BB962C8B-B14F-4D97-AF65-F5344CB8AC3E}">
        <p14:creationId xmlns:p14="http://schemas.microsoft.com/office/powerpoint/2010/main" val="1344134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_Template_Gold_Theme_Std_Screen_2.pptx" id="{33130098-72E9-B14B-8D33-14895F32E203}" vid="{24A02D5D-460C-B047-B557-67731F776B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PU-CoBrand_Template_Gold_Theme_Std_Screen_2</Template>
  <TotalTime>1306</TotalTime>
  <Words>821</Words>
  <Application>Microsoft Office PowerPoint</Application>
  <PresentationFormat>On-screen Show (4:3)</PresentationFormat>
  <Paragraphs>110</Paragraphs>
  <Slides>10</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United Sans Cd Md</vt:lpstr>
      <vt:lpstr>Arial</vt:lpstr>
      <vt:lpstr>Acumin Pro ExtraCondensed Smbd</vt:lpstr>
      <vt:lpstr>Acumin Pro Semibold</vt:lpstr>
      <vt:lpstr>United Sans Reg Medium</vt:lpstr>
      <vt:lpstr>Calibri</vt:lpstr>
      <vt:lpstr>Acumin Pro SemiCondensed</vt:lpstr>
      <vt:lpstr>Acumin Pro</vt:lpstr>
      <vt:lpstr>Acumin Pro ExtraCondensed</vt:lpstr>
      <vt:lpstr>Courier New</vt:lpstr>
      <vt:lpstr>Wingdings</vt:lpstr>
      <vt:lpstr>Acumin Pro Medium</vt:lpstr>
      <vt:lpstr>Purdue1</vt:lpstr>
      <vt:lpstr>DOING BUSIINESS WITH PURDUE</vt:lpstr>
      <vt:lpstr>Purdue University</vt:lpstr>
      <vt:lpstr>Our Commitment </vt:lpstr>
      <vt:lpstr>Our Commitment  In Action </vt:lpstr>
      <vt:lpstr>University Buying </vt:lpstr>
      <vt:lpstr>University Buying </vt:lpstr>
      <vt:lpstr>University Buying </vt:lpstr>
      <vt:lpstr>Planned Projects </vt:lpstr>
      <vt:lpstr>PowerPoint Presentation</vt:lpstr>
      <vt:lpstr>Thank You</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Debra L</dc:creator>
  <cp:lastModifiedBy>Tyner, Brittany L</cp:lastModifiedBy>
  <cp:revision>56</cp:revision>
  <dcterms:created xsi:type="dcterms:W3CDTF">2020-05-28T14:13:56Z</dcterms:created>
  <dcterms:modified xsi:type="dcterms:W3CDTF">2020-10-05T18:23:58Z</dcterms:modified>
</cp:coreProperties>
</file>